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2" r:id="rId3"/>
    <p:sldId id="270" r:id="rId4"/>
    <p:sldId id="258" r:id="rId5"/>
    <p:sldId id="263" r:id="rId6"/>
    <p:sldId id="261" r:id="rId7"/>
    <p:sldId id="264" r:id="rId8"/>
    <p:sldId id="265" r:id="rId9"/>
    <p:sldId id="266" r:id="rId10"/>
    <p:sldId id="267" r:id="rId11"/>
    <p:sldId id="268" r:id="rId12"/>
    <p:sldId id="274" r:id="rId13"/>
    <p:sldId id="272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29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B5E771-B36A-44BF-84A4-4DF8C358BBFB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7A0927EA-681F-4382-866F-A1BF89D40E43}">
      <dgm:prSet phldrT="[Текст]"/>
      <dgm:spPr/>
      <dgm:t>
        <a:bodyPr/>
        <a:lstStyle/>
        <a:p>
          <a:r>
            <a:rPr lang="ru-RU" b="1" dirty="0" smtClean="0">
              <a:latin typeface="+mn-lt"/>
            </a:rPr>
            <a:t>План нации -  100 конкретных шагов</a:t>
          </a:r>
        </a:p>
        <a:p>
          <a:r>
            <a:rPr lang="ru-RU" b="1" dirty="0" smtClean="0">
              <a:latin typeface="+mn-lt"/>
            </a:rPr>
            <a:t>ШАГ 76. Повышение качества человеческого капитала на основе стандартов стран ОЭСР. </a:t>
          </a:r>
          <a:endParaRPr lang="ru-RU" dirty="0">
            <a:latin typeface="+mn-lt"/>
          </a:endParaRPr>
        </a:p>
      </dgm:t>
    </dgm:pt>
    <dgm:pt modelId="{D94E90DA-3224-4A53-BF65-C93DA1F5B61C}" type="parTrans" cxnId="{7ED484AD-9D6A-4B2B-8921-D84D130AE9F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91737CE9-6FBD-4AB0-9921-A9810E9646F3}" type="sibTrans" cxnId="{7ED484AD-9D6A-4B2B-8921-D84D130AE9F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E4E9430-18A0-4BE2-8807-CDC70EA5FDED}">
      <dgm:prSet phldrT="[Текст]"/>
      <dgm:spPr/>
      <dgm:t>
        <a:bodyPr/>
        <a:lstStyle/>
        <a:p>
          <a:r>
            <a:rPr lang="ru-RU" b="1" dirty="0" smtClean="0">
              <a:latin typeface="+mn-lt"/>
            </a:rPr>
            <a:t>Государственная программа развития здравоохранения «</a:t>
          </a:r>
          <a:r>
            <a:rPr lang="kk-KZ" b="1" dirty="0" smtClean="0">
              <a:latin typeface="+mn-lt"/>
            </a:rPr>
            <a:t>Денсаулық</a:t>
          </a:r>
          <a:r>
            <a:rPr lang="ru-RU" b="1" dirty="0" smtClean="0">
              <a:latin typeface="+mn-lt"/>
            </a:rPr>
            <a:t>» на 2016-2019 гг.</a:t>
          </a:r>
        </a:p>
        <a:p>
          <a:r>
            <a:rPr lang="ru-RU" b="1" dirty="0" smtClean="0">
              <a:latin typeface="+mn-lt"/>
            </a:rPr>
            <a:t>5.6.1. Стратегическое управление человеческими ресурсами</a:t>
          </a:r>
          <a:endParaRPr lang="ru-RU" dirty="0">
            <a:latin typeface="+mn-lt"/>
          </a:endParaRPr>
        </a:p>
      </dgm:t>
    </dgm:pt>
    <dgm:pt modelId="{81D0BBC8-3459-4465-AF07-32A4719507DC}" type="parTrans" cxnId="{62F05DEC-2A26-4780-B4E9-D9FA92EC2227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C7CAA6F8-333F-4824-BA14-F61060DD053C}" type="sibTrans" cxnId="{62F05DEC-2A26-4780-B4E9-D9FA92EC2227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168B5B7B-D859-4B10-A9A3-7A1BB25168E9}">
      <dgm:prSet phldrT="[Текст]"/>
      <dgm:spPr/>
      <dgm:t>
        <a:bodyPr/>
        <a:lstStyle/>
        <a:p>
          <a:r>
            <a:rPr lang="ru-RU" b="1" dirty="0" smtClean="0">
              <a:latin typeface="+mn-lt"/>
            </a:rPr>
            <a:t>Проект «Стратегическое управление человеческими ресурсами» </a:t>
          </a:r>
          <a:endParaRPr lang="ru-RU" b="1" dirty="0">
            <a:latin typeface="+mn-lt"/>
          </a:endParaRPr>
        </a:p>
      </dgm:t>
    </dgm:pt>
    <dgm:pt modelId="{4797E3F7-9967-48FE-AB9F-A741E9DCC789}" type="parTrans" cxnId="{26A67C5B-507E-4B41-ABD5-9BD07DDDF08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0F4E761F-6402-47ED-8D70-9940400D3EA4}" type="sibTrans" cxnId="{26A67C5B-507E-4B41-ABD5-9BD07DDDF08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6B29B83-8249-4164-AE7A-5A0822C852B8}" type="pres">
      <dgm:prSet presAssocID="{17B5E771-B36A-44BF-84A4-4DF8C358BBFB}" presName="arrowDiagram" presStyleCnt="0">
        <dgm:presLayoutVars>
          <dgm:chMax val="5"/>
          <dgm:dir/>
          <dgm:resizeHandles val="exact"/>
        </dgm:presLayoutVars>
      </dgm:prSet>
      <dgm:spPr/>
    </dgm:pt>
    <dgm:pt modelId="{62C55592-EFB7-499D-B3C9-135C068B5B31}" type="pres">
      <dgm:prSet presAssocID="{17B5E771-B36A-44BF-84A4-4DF8C358BBFB}" presName="arrow" presStyleLbl="bgShp" presStyleIdx="0" presStyleCnt="1"/>
      <dgm:spPr/>
    </dgm:pt>
    <dgm:pt modelId="{B4DCCC41-4E46-4F55-9CA9-060E9B88191A}" type="pres">
      <dgm:prSet presAssocID="{17B5E771-B36A-44BF-84A4-4DF8C358BBFB}" presName="arrowDiagram3" presStyleCnt="0"/>
      <dgm:spPr/>
    </dgm:pt>
    <dgm:pt modelId="{05C68E6B-1C93-4806-9D88-C59D9AF0B951}" type="pres">
      <dgm:prSet presAssocID="{7A0927EA-681F-4382-866F-A1BF89D40E43}" presName="bullet3a" presStyleLbl="node1" presStyleIdx="0" presStyleCnt="3"/>
      <dgm:spPr/>
    </dgm:pt>
    <dgm:pt modelId="{13AB4FC4-0AFA-4A55-9918-788AE7742D96}" type="pres">
      <dgm:prSet presAssocID="{7A0927EA-681F-4382-866F-A1BF89D40E43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1F66B-D7FD-4501-8C53-0C00A0D3B670}" type="pres">
      <dgm:prSet presAssocID="{8E4E9430-18A0-4BE2-8807-CDC70EA5FDED}" presName="bullet3b" presStyleLbl="node1" presStyleIdx="1" presStyleCnt="3"/>
      <dgm:spPr/>
    </dgm:pt>
    <dgm:pt modelId="{9E4B9A08-13B3-405F-8EF1-C2EDB0F60ED3}" type="pres">
      <dgm:prSet presAssocID="{8E4E9430-18A0-4BE2-8807-CDC70EA5FDED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A412F-3F92-4EA2-AEB4-3E955850F143}" type="pres">
      <dgm:prSet presAssocID="{168B5B7B-D859-4B10-A9A3-7A1BB25168E9}" presName="bullet3c" presStyleLbl="node1" presStyleIdx="2" presStyleCnt="3"/>
      <dgm:spPr/>
    </dgm:pt>
    <dgm:pt modelId="{DC343DAF-F7A4-4F11-962F-E20ABBB55F70}" type="pres">
      <dgm:prSet presAssocID="{168B5B7B-D859-4B10-A9A3-7A1BB25168E9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4D3910-F4AB-4CCE-9F96-91928007C2A8}" type="presOf" srcId="{168B5B7B-D859-4B10-A9A3-7A1BB25168E9}" destId="{DC343DAF-F7A4-4F11-962F-E20ABBB55F70}" srcOrd="0" destOrd="0" presId="urn:microsoft.com/office/officeart/2005/8/layout/arrow2"/>
    <dgm:cxn modelId="{26A67C5B-507E-4B41-ABD5-9BD07DDDF089}" srcId="{17B5E771-B36A-44BF-84A4-4DF8C358BBFB}" destId="{168B5B7B-D859-4B10-A9A3-7A1BB25168E9}" srcOrd="2" destOrd="0" parTransId="{4797E3F7-9967-48FE-AB9F-A741E9DCC789}" sibTransId="{0F4E761F-6402-47ED-8D70-9940400D3EA4}"/>
    <dgm:cxn modelId="{62F05DEC-2A26-4780-B4E9-D9FA92EC2227}" srcId="{17B5E771-B36A-44BF-84A4-4DF8C358BBFB}" destId="{8E4E9430-18A0-4BE2-8807-CDC70EA5FDED}" srcOrd="1" destOrd="0" parTransId="{81D0BBC8-3459-4465-AF07-32A4719507DC}" sibTransId="{C7CAA6F8-333F-4824-BA14-F61060DD053C}"/>
    <dgm:cxn modelId="{770C8AAE-4BC6-4A0C-B4AB-8BDB9A5F72C7}" type="presOf" srcId="{17B5E771-B36A-44BF-84A4-4DF8C358BBFB}" destId="{86B29B83-8249-4164-AE7A-5A0822C852B8}" srcOrd="0" destOrd="0" presId="urn:microsoft.com/office/officeart/2005/8/layout/arrow2"/>
    <dgm:cxn modelId="{0E4B55AE-FBCB-4377-BDF9-9FE5E23278CB}" type="presOf" srcId="{7A0927EA-681F-4382-866F-A1BF89D40E43}" destId="{13AB4FC4-0AFA-4A55-9918-788AE7742D96}" srcOrd="0" destOrd="0" presId="urn:microsoft.com/office/officeart/2005/8/layout/arrow2"/>
    <dgm:cxn modelId="{98A26A4D-F8BA-409E-94A8-78F149AA4690}" type="presOf" srcId="{8E4E9430-18A0-4BE2-8807-CDC70EA5FDED}" destId="{9E4B9A08-13B3-405F-8EF1-C2EDB0F60ED3}" srcOrd="0" destOrd="0" presId="urn:microsoft.com/office/officeart/2005/8/layout/arrow2"/>
    <dgm:cxn modelId="{7ED484AD-9D6A-4B2B-8921-D84D130AE9FF}" srcId="{17B5E771-B36A-44BF-84A4-4DF8C358BBFB}" destId="{7A0927EA-681F-4382-866F-A1BF89D40E43}" srcOrd="0" destOrd="0" parTransId="{D94E90DA-3224-4A53-BF65-C93DA1F5B61C}" sibTransId="{91737CE9-6FBD-4AB0-9921-A9810E9646F3}"/>
    <dgm:cxn modelId="{0B0A25D0-B3A8-4048-9A3D-A222E44436ED}" type="presParOf" srcId="{86B29B83-8249-4164-AE7A-5A0822C852B8}" destId="{62C55592-EFB7-499D-B3C9-135C068B5B31}" srcOrd="0" destOrd="0" presId="urn:microsoft.com/office/officeart/2005/8/layout/arrow2"/>
    <dgm:cxn modelId="{3519A486-5A6B-44F6-8258-EDBF95EBE146}" type="presParOf" srcId="{86B29B83-8249-4164-AE7A-5A0822C852B8}" destId="{B4DCCC41-4E46-4F55-9CA9-060E9B88191A}" srcOrd="1" destOrd="0" presId="urn:microsoft.com/office/officeart/2005/8/layout/arrow2"/>
    <dgm:cxn modelId="{6C581F2B-4D58-4D75-96A6-5C35D177D7A5}" type="presParOf" srcId="{B4DCCC41-4E46-4F55-9CA9-060E9B88191A}" destId="{05C68E6B-1C93-4806-9D88-C59D9AF0B951}" srcOrd="0" destOrd="0" presId="urn:microsoft.com/office/officeart/2005/8/layout/arrow2"/>
    <dgm:cxn modelId="{0BF36F68-22DE-482A-85D2-F83F85FA828E}" type="presParOf" srcId="{B4DCCC41-4E46-4F55-9CA9-060E9B88191A}" destId="{13AB4FC4-0AFA-4A55-9918-788AE7742D96}" srcOrd="1" destOrd="0" presId="urn:microsoft.com/office/officeart/2005/8/layout/arrow2"/>
    <dgm:cxn modelId="{8E36E8D9-F7EC-4279-BE87-210D9F097727}" type="presParOf" srcId="{B4DCCC41-4E46-4F55-9CA9-060E9B88191A}" destId="{8031F66B-D7FD-4501-8C53-0C00A0D3B670}" srcOrd="2" destOrd="0" presId="urn:microsoft.com/office/officeart/2005/8/layout/arrow2"/>
    <dgm:cxn modelId="{A2C6F0D2-8EC5-49EC-809E-6CED74053013}" type="presParOf" srcId="{B4DCCC41-4E46-4F55-9CA9-060E9B88191A}" destId="{9E4B9A08-13B3-405F-8EF1-C2EDB0F60ED3}" srcOrd="3" destOrd="0" presId="urn:microsoft.com/office/officeart/2005/8/layout/arrow2"/>
    <dgm:cxn modelId="{7F93EE00-63D0-4092-A311-1C2EC3A95495}" type="presParOf" srcId="{B4DCCC41-4E46-4F55-9CA9-060E9B88191A}" destId="{809A412F-3F92-4EA2-AEB4-3E955850F143}" srcOrd="4" destOrd="0" presId="urn:microsoft.com/office/officeart/2005/8/layout/arrow2"/>
    <dgm:cxn modelId="{217BAA63-4CC3-4972-BBB0-1097B49883C7}" type="presParOf" srcId="{B4DCCC41-4E46-4F55-9CA9-060E9B88191A}" destId="{DC343DAF-F7A4-4F11-962F-E20ABBB55F70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6AF736-7CF0-428F-A602-3E650ED1725D}" type="doc">
      <dgm:prSet loTypeId="urn:microsoft.com/office/officeart/2009/3/layout/StepUpProcess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A6BB551F-EEA5-4E33-AEA0-EE0ABFB385A2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835023B5-FEC9-4F3D-B197-B4A04D1A5F13}" type="parTrans" cxnId="{8525B812-E991-4F49-A7D9-F367E54C3E47}">
      <dgm:prSet/>
      <dgm:spPr/>
      <dgm:t>
        <a:bodyPr/>
        <a:lstStyle/>
        <a:p>
          <a:endParaRPr lang="ru-RU"/>
        </a:p>
      </dgm:t>
    </dgm:pt>
    <dgm:pt modelId="{135FD9DC-00D0-452E-BDCD-4576BD7BA20E}" type="sibTrans" cxnId="{8525B812-E991-4F49-A7D9-F367E54C3E47}">
      <dgm:prSet/>
      <dgm:spPr/>
      <dgm:t>
        <a:bodyPr/>
        <a:lstStyle/>
        <a:p>
          <a:endParaRPr lang="ru-RU"/>
        </a:p>
      </dgm:t>
    </dgm:pt>
    <dgm:pt modelId="{EDBEB083-7832-4683-9A70-72A319B7C838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4040B735-26EB-4646-958E-FADE4D64AEBF}" type="parTrans" cxnId="{46776B89-DABC-463A-995C-FDCC48AB7358}">
      <dgm:prSet/>
      <dgm:spPr/>
      <dgm:t>
        <a:bodyPr/>
        <a:lstStyle/>
        <a:p>
          <a:endParaRPr lang="ru-RU"/>
        </a:p>
      </dgm:t>
    </dgm:pt>
    <dgm:pt modelId="{72243516-556E-4BFD-9811-E38EECBB0FE3}" type="sibTrans" cxnId="{46776B89-DABC-463A-995C-FDCC48AB7358}">
      <dgm:prSet/>
      <dgm:spPr/>
      <dgm:t>
        <a:bodyPr/>
        <a:lstStyle/>
        <a:p>
          <a:endParaRPr lang="ru-RU"/>
        </a:p>
      </dgm:t>
    </dgm:pt>
    <dgm:pt modelId="{6318D5C4-15C3-4B76-B708-D8969CF6FC01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295E7C83-467C-4269-B065-2B4A5F62501B}" type="sibTrans" cxnId="{F783A945-08A4-40D0-9885-13343667C306}">
      <dgm:prSet/>
      <dgm:spPr/>
      <dgm:t>
        <a:bodyPr/>
        <a:lstStyle/>
        <a:p>
          <a:endParaRPr lang="ru-RU"/>
        </a:p>
      </dgm:t>
    </dgm:pt>
    <dgm:pt modelId="{E6F2CB37-3BEB-46D0-BA3B-CFB5CB351FD2}" type="parTrans" cxnId="{F783A945-08A4-40D0-9885-13343667C306}">
      <dgm:prSet/>
      <dgm:spPr/>
      <dgm:t>
        <a:bodyPr/>
        <a:lstStyle/>
        <a:p>
          <a:endParaRPr lang="ru-RU"/>
        </a:p>
      </dgm:t>
    </dgm:pt>
    <dgm:pt modelId="{3B2A5448-C21C-4242-9349-40AA2BC3334D}" type="pres">
      <dgm:prSet presAssocID="{086AF736-7CF0-428F-A602-3E650ED1725D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9B24C12-2305-48D6-8C39-564D4BC1644E}" type="pres">
      <dgm:prSet presAssocID="{6318D5C4-15C3-4B76-B708-D8969CF6FC01}" presName="composite" presStyleCnt="0"/>
      <dgm:spPr/>
    </dgm:pt>
    <dgm:pt modelId="{83F4AC44-2CA8-47DA-8EB0-E3F4365C0ABB}" type="pres">
      <dgm:prSet presAssocID="{6318D5C4-15C3-4B76-B708-D8969CF6FC01}" presName="LShape" presStyleLbl="alignNode1" presStyleIdx="0" presStyleCnt="5" custScaleX="110492" custScaleY="77604" custLinFactNeighborX="-22031" custLinFactNeighborY="36689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endParaRPr lang="ru-RU"/>
        </a:p>
      </dgm:t>
    </dgm:pt>
    <dgm:pt modelId="{1F528853-C2E6-4419-8FE6-A2F5960E1CFE}" type="pres">
      <dgm:prSet presAssocID="{6318D5C4-15C3-4B76-B708-D8969CF6FC01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48C90-6F78-4167-8FC6-1226C7A5C53D}" type="pres">
      <dgm:prSet presAssocID="{6318D5C4-15C3-4B76-B708-D8969CF6FC01}" presName="Triangle" presStyleLbl="alignNode1" presStyleIdx="1" presStyleCnt="5" custLinFactX="-100000" custLinFactNeighborX="-160969" custLinFactNeighborY="25689"/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7BEE07BB-7AA1-455A-A57B-95A6D0BF67EE}" type="pres">
      <dgm:prSet presAssocID="{295E7C83-467C-4269-B065-2B4A5F62501B}" presName="sibTrans" presStyleCnt="0"/>
      <dgm:spPr/>
    </dgm:pt>
    <dgm:pt modelId="{6D727C11-50C8-4306-8EE1-665878B1809E}" type="pres">
      <dgm:prSet presAssocID="{295E7C83-467C-4269-B065-2B4A5F62501B}" presName="space" presStyleCnt="0"/>
      <dgm:spPr/>
    </dgm:pt>
    <dgm:pt modelId="{A8D3929F-DD1E-4E5B-93A7-CC743A2CDB46}" type="pres">
      <dgm:prSet presAssocID="{A6BB551F-EEA5-4E33-AEA0-EE0ABFB385A2}" presName="composite" presStyleCnt="0"/>
      <dgm:spPr/>
    </dgm:pt>
    <dgm:pt modelId="{A4498E40-4A81-4CB9-990F-F18A0312AECF}" type="pres">
      <dgm:prSet presAssocID="{A6BB551F-EEA5-4E33-AEA0-EE0ABFB385A2}" presName="LShape" presStyleLbl="alignNode1" presStyleIdx="2" presStyleCnt="5" custScaleX="107928" custScaleY="85413" custLinFactNeighborX="-13220" custLinFactNeighborY="51646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endParaRPr lang="ru-RU"/>
        </a:p>
      </dgm:t>
    </dgm:pt>
    <dgm:pt modelId="{170D83AD-6095-47D1-B376-FCA788BE5251}" type="pres">
      <dgm:prSet presAssocID="{A6BB551F-EEA5-4E33-AEA0-EE0ABFB385A2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7C84A-6EAF-4488-80DF-F954824A3556}" type="pres">
      <dgm:prSet presAssocID="{A6BB551F-EEA5-4E33-AEA0-EE0ABFB385A2}" presName="Triangle" presStyleLbl="alignNode1" presStyleIdx="3" presStyleCnt="5" custLinFactX="-100000" custLinFactNeighborX="-192525" custLinFactNeighborY="-29031"/>
      <dgm:spPr/>
    </dgm:pt>
    <dgm:pt modelId="{F1C118F5-A3AF-462A-BA07-4B5523920A8B}" type="pres">
      <dgm:prSet presAssocID="{135FD9DC-00D0-452E-BDCD-4576BD7BA20E}" presName="sibTrans" presStyleCnt="0"/>
      <dgm:spPr/>
    </dgm:pt>
    <dgm:pt modelId="{77508627-6113-4D71-B11E-4CC8EDAA62BE}" type="pres">
      <dgm:prSet presAssocID="{135FD9DC-00D0-452E-BDCD-4576BD7BA20E}" presName="space" presStyleCnt="0"/>
      <dgm:spPr/>
    </dgm:pt>
    <dgm:pt modelId="{4EB5A298-8E85-4048-8883-74EFE7920DD1}" type="pres">
      <dgm:prSet presAssocID="{EDBEB083-7832-4683-9A70-72A319B7C838}" presName="composite" presStyleCnt="0"/>
      <dgm:spPr/>
    </dgm:pt>
    <dgm:pt modelId="{E62B270B-8AA0-4453-8B23-30E85BCEE637}" type="pres">
      <dgm:prSet presAssocID="{EDBEB083-7832-4683-9A70-72A319B7C838}" presName="LShape" presStyleLbl="alignNode1" presStyleIdx="4" presStyleCnt="5" custScaleX="117787" custScaleY="84494" custLinFactNeighborX="-9561" custLinFactNeighborY="80248"/>
      <dgm:spPr>
        <a:solidFill>
          <a:schemeClr val="accent5">
            <a:lumMod val="75000"/>
          </a:schemeClr>
        </a:solidFill>
        <a:ln>
          <a:noFill/>
        </a:ln>
      </dgm:spPr>
      <dgm:t>
        <a:bodyPr/>
        <a:lstStyle/>
        <a:p>
          <a:endParaRPr lang="ru-RU"/>
        </a:p>
      </dgm:t>
    </dgm:pt>
    <dgm:pt modelId="{B69D8A15-1E08-4BE5-BF9B-408FB8481043}" type="pres">
      <dgm:prSet presAssocID="{EDBEB083-7832-4683-9A70-72A319B7C838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776B89-DABC-463A-995C-FDCC48AB7358}" srcId="{086AF736-7CF0-428F-A602-3E650ED1725D}" destId="{EDBEB083-7832-4683-9A70-72A319B7C838}" srcOrd="2" destOrd="0" parTransId="{4040B735-26EB-4646-958E-FADE4D64AEBF}" sibTransId="{72243516-556E-4BFD-9811-E38EECBB0FE3}"/>
    <dgm:cxn modelId="{76003CD7-644F-4A1B-B76F-EC7A75A5E148}" type="presOf" srcId="{086AF736-7CF0-428F-A602-3E650ED1725D}" destId="{3B2A5448-C21C-4242-9349-40AA2BC3334D}" srcOrd="0" destOrd="0" presId="urn:microsoft.com/office/officeart/2009/3/layout/StepUpProcess"/>
    <dgm:cxn modelId="{B552571D-3089-4C18-A8BD-87691B569659}" type="presOf" srcId="{A6BB551F-EEA5-4E33-AEA0-EE0ABFB385A2}" destId="{170D83AD-6095-47D1-B376-FCA788BE5251}" srcOrd="0" destOrd="0" presId="urn:microsoft.com/office/officeart/2009/3/layout/StepUpProcess"/>
    <dgm:cxn modelId="{8525B812-E991-4F49-A7D9-F367E54C3E47}" srcId="{086AF736-7CF0-428F-A602-3E650ED1725D}" destId="{A6BB551F-EEA5-4E33-AEA0-EE0ABFB385A2}" srcOrd="1" destOrd="0" parTransId="{835023B5-FEC9-4F3D-B197-B4A04D1A5F13}" sibTransId="{135FD9DC-00D0-452E-BDCD-4576BD7BA20E}"/>
    <dgm:cxn modelId="{F783A945-08A4-40D0-9885-13343667C306}" srcId="{086AF736-7CF0-428F-A602-3E650ED1725D}" destId="{6318D5C4-15C3-4B76-B708-D8969CF6FC01}" srcOrd="0" destOrd="0" parTransId="{E6F2CB37-3BEB-46D0-BA3B-CFB5CB351FD2}" sibTransId="{295E7C83-467C-4269-B065-2B4A5F62501B}"/>
    <dgm:cxn modelId="{46F33C08-CA3B-4108-B5CE-2B355A88CE77}" type="presOf" srcId="{6318D5C4-15C3-4B76-B708-D8969CF6FC01}" destId="{1F528853-C2E6-4419-8FE6-A2F5960E1CFE}" srcOrd="0" destOrd="0" presId="urn:microsoft.com/office/officeart/2009/3/layout/StepUpProcess"/>
    <dgm:cxn modelId="{342BE16A-A1E7-46B9-8190-468ECF0E5466}" type="presOf" srcId="{EDBEB083-7832-4683-9A70-72A319B7C838}" destId="{B69D8A15-1E08-4BE5-BF9B-408FB8481043}" srcOrd="0" destOrd="0" presId="urn:microsoft.com/office/officeart/2009/3/layout/StepUpProcess"/>
    <dgm:cxn modelId="{802B735F-C1A7-43AD-BD73-EEF532A28925}" type="presParOf" srcId="{3B2A5448-C21C-4242-9349-40AA2BC3334D}" destId="{79B24C12-2305-48D6-8C39-564D4BC1644E}" srcOrd="0" destOrd="0" presId="urn:microsoft.com/office/officeart/2009/3/layout/StepUpProcess"/>
    <dgm:cxn modelId="{A92D6417-53C7-4973-BAB8-F7B82E303496}" type="presParOf" srcId="{79B24C12-2305-48D6-8C39-564D4BC1644E}" destId="{83F4AC44-2CA8-47DA-8EB0-E3F4365C0ABB}" srcOrd="0" destOrd="0" presId="urn:microsoft.com/office/officeart/2009/3/layout/StepUpProcess"/>
    <dgm:cxn modelId="{30873FDC-9420-4A92-9D97-5FE49E41D2E7}" type="presParOf" srcId="{79B24C12-2305-48D6-8C39-564D4BC1644E}" destId="{1F528853-C2E6-4419-8FE6-A2F5960E1CFE}" srcOrd="1" destOrd="0" presId="urn:microsoft.com/office/officeart/2009/3/layout/StepUpProcess"/>
    <dgm:cxn modelId="{F2B3455F-4D67-452B-A456-982E9D889023}" type="presParOf" srcId="{79B24C12-2305-48D6-8C39-564D4BC1644E}" destId="{A9548C90-6F78-4167-8FC6-1226C7A5C53D}" srcOrd="2" destOrd="0" presId="urn:microsoft.com/office/officeart/2009/3/layout/StepUpProcess"/>
    <dgm:cxn modelId="{19A34E5F-8418-41F5-9589-C697ABFEC844}" type="presParOf" srcId="{3B2A5448-C21C-4242-9349-40AA2BC3334D}" destId="{7BEE07BB-7AA1-455A-A57B-95A6D0BF67EE}" srcOrd="1" destOrd="0" presId="urn:microsoft.com/office/officeart/2009/3/layout/StepUpProcess"/>
    <dgm:cxn modelId="{AF19BD4C-3649-4AA1-B1DF-B3CAD0BABBE5}" type="presParOf" srcId="{7BEE07BB-7AA1-455A-A57B-95A6D0BF67EE}" destId="{6D727C11-50C8-4306-8EE1-665878B1809E}" srcOrd="0" destOrd="0" presId="urn:microsoft.com/office/officeart/2009/3/layout/StepUpProcess"/>
    <dgm:cxn modelId="{565AAA11-2DB6-4810-8910-47E6A88BF4C1}" type="presParOf" srcId="{3B2A5448-C21C-4242-9349-40AA2BC3334D}" destId="{A8D3929F-DD1E-4E5B-93A7-CC743A2CDB46}" srcOrd="2" destOrd="0" presId="urn:microsoft.com/office/officeart/2009/3/layout/StepUpProcess"/>
    <dgm:cxn modelId="{DA80FA21-2CD7-4948-BA11-A4EC40523156}" type="presParOf" srcId="{A8D3929F-DD1E-4E5B-93A7-CC743A2CDB46}" destId="{A4498E40-4A81-4CB9-990F-F18A0312AECF}" srcOrd="0" destOrd="0" presId="urn:microsoft.com/office/officeart/2009/3/layout/StepUpProcess"/>
    <dgm:cxn modelId="{BEBB6525-5DA4-42C5-B91A-2298A982902C}" type="presParOf" srcId="{A8D3929F-DD1E-4E5B-93A7-CC743A2CDB46}" destId="{170D83AD-6095-47D1-B376-FCA788BE5251}" srcOrd="1" destOrd="0" presId="urn:microsoft.com/office/officeart/2009/3/layout/StepUpProcess"/>
    <dgm:cxn modelId="{CED65033-D7BC-4A6A-88BC-7F8D8C1AA6AE}" type="presParOf" srcId="{A8D3929F-DD1E-4E5B-93A7-CC743A2CDB46}" destId="{6A27C84A-6EAF-4488-80DF-F954824A3556}" srcOrd="2" destOrd="0" presId="urn:microsoft.com/office/officeart/2009/3/layout/StepUpProcess"/>
    <dgm:cxn modelId="{27AD4D18-47AC-4757-BC10-1D855177C887}" type="presParOf" srcId="{3B2A5448-C21C-4242-9349-40AA2BC3334D}" destId="{F1C118F5-A3AF-462A-BA07-4B5523920A8B}" srcOrd="3" destOrd="0" presId="urn:microsoft.com/office/officeart/2009/3/layout/StepUpProcess"/>
    <dgm:cxn modelId="{1E927C0F-CDB6-4DBD-8979-4F0CF844F25F}" type="presParOf" srcId="{F1C118F5-A3AF-462A-BA07-4B5523920A8B}" destId="{77508627-6113-4D71-B11E-4CC8EDAA62BE}" srcOrd="0" destOrd="0" presId="urn:microsoft.com/office/officeart/2009/3/layout/StepUpProcess"/>
    <dgm:cxn modelId="{3C09E94B-055E-4308-8D0D-8F67BE4ED168}" type="presParOf" srcId="{3B2A5448-C21C-4242-9349-40AA2BC3334D}" destId="{4EB5A298-8E85-4048-8883-74EFE7920DD1}" srcOrd="4" destOrd="0" presId="urn:microsoft.com/office/officeart/2009/3/layout/StepUpProcess"/>
    <dgm:cxn modelId="{87F4CD33-C52D-488A-AE72-C97F82DCDB08}" type="presParOf" srcId="{4EB5A298-8E85-4048-8883-74EFE7920DD1}" destId="{E62B270B-8AA0-4453-8B23-30E85BCEE637}" srcOrd="0" destOrd="0" presId="urn:microsoft.com/office/officeart/2009/3/layout/StepUpProcess"/>
    <dgm:cxn modelId="{8532433E-5CC9-4EF0-B082-48CBFCE15E60}" type="presParOf" srcId="{4EB5A298-8E85-4048-8883-74EFE7920DD1}" destId="{B69D8A15-1E08-4BE5-BF9B-408FB8481043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981D086-A1D4-44FE-8371-AE7C03E87C1F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4A68B33C-4BEB-4715-ABDC-A7E57A0C058E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68530EB8-E6B4-41F6-BE8F-C94C6E5BB662}" type="parTrans" cxnId="{F3D073D4-18F5-45F9-879C-AE0BE4CE01B3}">
      <dgm:prSet/>
      <dgm:spPr/>
      <dgm:t>
        <a:bodyPr/>
        <a:lstStyle/>
        <a:p>
          <a:endParaRPr lang="ru-RU"/>
        </a:p>
      </dgm:t>
    </dgm:pt>
    <dgm:pt modelId="{CFCE62A5-4380-432E-A352-DD7B8EE37115}" type="sibTrans" cxnId="{F3D073D4-18F5-45F9-879C-AE0BE4CE01B3}">
      <dgm:prSet/>
      <dgm:spPr/>
      <dgm:t>
        <a:bodyPr/>
        <a:lstStyle/>
        <a:p>
          <a:endParaRPr lang="ru-RU"/>
        </a:p>
      </dgm:t>
    </dgm:pt>
    <dgm:pt modelId="{4DDCACC7-CD1B-4CB4-AEC5-FC7C2F3DCB50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CE72532B-7A3A-4FA8-96AE-2ED610EBD5E4}" type="parTrans" cxnId="{410DDCBD-3C0E-4F4E-B55E-376554D1DB2B}">
      <dgm:prSet/>
      <dgm:spPr/>
      <dgm:t>
        <a:bodyPr/>
        <a:lstStyle/>
        <a:p>
          <a:endParaRPr lang="ru-RU"/>
        </a:p>
      </dgm:t>
    </dgm:pt>
    <dgm:pt modelId="{CCB82D33-4B62-44BA-B113-871182BADBDC}" type="sibTrans" cxnId="{410DDCBD-3C0E-4F4E-B55E-376554D1DB2B}">
      <dgm:prSet/>
      <dgm:spPr/>
      <dgm:t>
        <a:bodyPr/>
        <a:lstStyle/>
        <a:p>
          <a:endParaRPr lang="ru-RU"/>
        </a:p>
      </dgm:t>
    </dgm:pt>
    <dgm:pt modelId="{EF23432C-D069-4821-809E-333846CE8C96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AEACB275-7B69-44A5-AE3F-1D1723055899}" type="parTrans" cxnId="{43C5334F-29FE-421C-9C06-32DF71FFBDB0}">
      <dgm:prSet/>
      <dgm:spPr/>
      <dgm:t>
        <a:bodyPr/>
        <a:lstStyle/>
        <a:p>
          <a:endParaRPr lang="ru-RU"/>
        </a:p>
      </dgm:t>
    </dgm:pt>
    <dgm:pt modelId="{19BF863B-9304-43F0-9358-FDE7264EB491}" type="sibTrans" cxnId="{43C5334F-29FE-421C-9C06-32DF71FFBDB0}">
      <dgm:prSet/>
      <dgm:spPr/>
      <dgm:t>
        <a:bodyPr/>
        <a:lstStyle/>
        <a:p>
          <a:endParaRPr lang="ru-RU"/>
        </a:p>
      </dgm:t>
    </dgm:pt>
    <dgm:pt modelId="{D16FA273-5117-47A5-B101-ACFCAFF2921B}" type="pres">
      <dgm:prSet presAssocID="{F981D086-A1D4-44FE-8371-AE7C03E87C1F}" presName="arrowDiagram" presStyleCnt="0">
        <dgm:presLayoutVars>
          <dgm:chMax val="5"/>
          <dgm:dir/>
          <dgm:resizeHandles val="exact"/>
        </dgm:presLayoutVars>
      </dgm:prSet>
      <dgm:spPr/>
    </dgm:pt>
    <dgm:pt modelId="{0777EEBF-8ACC-497C-B2E4-77683994BFBB}" type="pres">
      <dgm:prSet presAssocID="{F981D086-A1D4-44FE-8371-AE7C03E87C1F}" presName="arrow" presStyleLbl="bgShp" presStyleIdx="0" presStyleCnt="1" custScaleX="175913" custLinFactNeighborX="-607" custLinFactNeighborY="3699"/>
      <dgm:spPr>
        <a:solidFill>
          <a:schemeClr val="accent3">
            <a:lumMod val="60000"/>
            <a:lumOff val="40000"/>
          </a:schemeClr>
        </a:solidFill>
      </dgm:spPr>
    </dgm:pt>
    <dgm:pt modelId="{F832AE67-AAE3-49AB-A39F-FF21B8484EB7}" type="pres">
      <dgm:prSet presAssocID="{F981D086-A1D4-44FE-8371-AE7C03E87C1F}" presName="arrowDiagram3" presStyleCnt="0"/>
      <dgm:spPr/>
    </dgm:pt>
    <dgm:pt modelId="{14C42314-6B0E-451B-A86F-B8078B602A15}" type="pres">
      <dgm:prSet presAssocID="{4A68B33C-4BEB-4715-ABDC-A7E57A0C058E}" presName="bullet3a" presStyleLbl="node1" presStyleIdx="0" presStyleCnt="3"/>
      <dgm:spPr>
        <a:noFill/>
        <a:ln>
          <a:noFill/>
        </a:ln>
      </dgm:spPr>
    </dgm:pt>
    <dgm:pt modelId="{0CC58619-1598-485D-A59D-C76EF8B3998C}" type="pres">
      <dgm:prSet presAssocID="{4A68B33C-4BEB-4715-ABDC-A7E57A0C058E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DF870-93A2-49B0-86FC-E8F14FAC111F}" type="pres">
      <dgm:prSet presAssocID="{4DDCACC7-CD1B-4CB4-AEC5-FC7C2F3DCB50}" presName="bullet3b" presStyleLbl="node1" presStyleIdx="1" presStyleCnt="3"/>
      <dgm:spPr>
        <a:noFill/>
        <a:ln>
          <a:noFill/>
        </a:ln>
      </dgm:spPr>
    </dgm:pt>
    <dgm:pt modelId="{F18D9239-CBC3-418D-9418-CFE6FFFE0BB7}" type="pres">
      <dgm:prSet presAssocID="{4DDCACC7-CD1B-4CB4-AEC5-FC7C2F3DCB50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B7D78C-09C5-4EDD-8D38-1E8C0D66D699}" type="pres">
      <dgm:prSet presAssocID="{EF23432C-D069-4821-809E-333846CE8C96}" presName="bullet3c" presStyleLbl="node1" presStyleIdx="2" presStyleCnt="3"/>
      <dgm:spPr>
        <a:noFill/>
        <a:ln>
          <a:noFill/>
        </a:ln>
      </dgm:spPr>
    </dgm:pt>
    <dgm:pt modelId="{91943CA8-8833-42CD-8AA7-E94F31F990BC}" type="pres">
      <dgm:prSet presAssocID="{EF23432C-D069-4821-809E-333846CE8C96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A8038E-0B8F-4914-BF39-0F42D125FF17}" type="presOf" srcId="{4DDCACC7-CD1B-4CB4-AEC5-FC7C2F3DCB50}" destId="{F18D9239-CBC3-418D-9418-CFE6FFFE0BB7}" srcOrd="0" destOrd="0" presId="urn:microsoft.com/office/officeart/2005/8/layout/arrow2"/>
    <dgm:cxn modelId="{559EC4B1-94FF-45CF-8EC0-1DC929A51F35}" type="presOf" srcId="{EF23432C-D069-4821-809E-333846CE8C96}" destId="{91943CA8-8833-42CD-8AA7-E94F31F990BC}" srcOrd="0" destOrd="0" presId="urn:microsoft.com/office/officeart/2005/8/layout/arrow2"/>
    <dgm:cxn modelId="{F3D073D4-18F5-45F9-879C-AE0BE4CE01B3}" srcId="{F981D086-A1D4-44FE-8371-AE7C03E87C1F}" destId="{4A68B33C-4BEB-4715-ABDC-A7E57A0C058E}" srcOrd="0" destOrd="0" parTransId="{68530EB8-E6B4-41F6-BE8F-C94C6E5BB662}" sibTransId="{CFCE62A5-4380-432E-A352-DD7B8EE37115}"/>
    <dgm:cxn modelId="{410DDCBD-3C0E-4F4E-B55E-376554D1DB2B}" srcId="{F981D086-A1D4-44FE-8371-AE7C03E87C1F}" destId="{4DDCACC7-CD1B-4CB4-AEC5-FC7C2F3DCB50}" srcOrd="1" destOrd="0" parTransId="{CE72532B-7A3A-4FA8-96AE-2ED610EBD5E4}" sibTransId="{CCB82D33-4B62-44BA-B113-871182BADBDC}"/>
    <dgm:cxn modelId="{DB17D946-2857-4893-9CE5-8D5405EDE858}" type="presOf" srcId="{F981D086-A1D4-44FE-8371-AE7C03E87C1F}" destId="{D16FA273-5117-47A5-B101-ACFCAFF2921B}" srcOrd="0" destOrd="0" presId="urn:microsoft.com/office/officeart/2005/8/layout/arrow2"/>
    <dgm:cxn modelId="{365EDA40-1220-41BA-9567-EDB9EF2E58D3}" type="presOf" srcId="{4A68B33C-4BEB-4715-ABDC-A7E57A0C058E}" destId="{0CC58619-1598-485D-A59D-C76EF8B3998C}" srcOrd="0" destOrd="0" presId="urn:microsoft.com/office/officeart/2005/8/layout/arrow2"/>
    <dgm:cxn modelId="{43C5334F-29FE-421C-9C06-32DF71FFBDB0}" srcId="{F981D086-A1D4-44FE-8371-AE7C03E87C1F}" destId="{EF23432C-D069-4821-809E-333846CE8C96}" srcOrd="2" destOrd="0" parTransId="{AEACB275-7B69-44A5-AE3F-1D1723055899}" sibTransId="{19BF863B-9304-43F0-9358-FDE7264EB491}"/>
    <dgm:cxn modelId="{1BA5A1B9-0050-4983-BCE1-986AA1D3FC38}" type="presParOf" srcId="{D16FA273-5117-47A5-B101-ACFCAFF2921B}" destId="{0777EEBF-8ACC-497C-B2E4-77683994BFBB}" srcOrd="0" destOrd="0" presId="urn:microsoft.com/office/officeart/2005/8/layout/arrow2"/>
    <dgm:cxn modelId="{2CAC5F70-CD9B-4849-9D7E-317B90E425A5}" type="presParOf" srcId="{D16FA273-5117-47A5-B101-ACFCAFF2921B}" destId="{F832AE67-AAE3-49AB-A39F-FF21B8484EB7}" srcOrd="1" destOrd="0" presId="urn:microsoft.com/office/officeart/2005/8/layout/arrow2"/>
    <dgm:cxn modelId="{2E9346AE-F7C1-4AD3-B180-CB89D857F647}" type="presParOf" srcId="{F832AE67-AAE3-49AB-A39F-FF21B8484EB7}" destId="{14C42314-6B0E-451B-A86F-B8078B602A15}" srcOrd="0" destOrd="0" presId="urn:microsoft.com/office/officeart/2005/8/layout/arrow2"/>
    <dgm:cxn modelId="{8E023AA2-23DB-4F7F-A0B4-96C23193ECC8}" type="presParOf" srcId="{F832AE67-AAE3-49AB-A39F-FF21B8484EB7}" destId="{0CC58619-1598-485D-A59D-C76EF8B3998C}" srcOrd="1" destOrd="0" presId="urn:microsoft.com/office/officeart/2005/8/layout/arrow2"/>
    <dgm:cxn modelId="{5397D379-289F-41F1-AF69-B677E00D1630}" type="presParOf" srcId="{F832AE67-AAE3-49AB-A39F-FF21B8484EB7}" destId="{DA7DF870-93A2-49B0-86FC-E8F14FAC111F}" srcOrd="2" destOrd="0" presId="urn:microsoft.com/office/officeart/2005/8/layout/arrow2"/>
    <dgm:cxn modelId="{6625EDDB-452E-41CE-A5A3-91C034A1135B}" type="presParOf" srcId="{F832AE67-AAE3-49AB-A39F-FF21B8484EB7}" destId="{F18D9239-CBC3-418D-9418-CFE6FFFE0BB7}" srcOrd="3" destOrd="0" presId="urn:microsoft.com/office/officeart/2005/8/layout/arrow2"/>
    <dgm:cxn modelId="{DFFD1632-745D-4437-8E5D-B5CBA0256AD0}" type="presParOf" srcId="{F832AE67-AAE3-49AB-A39F-FF21B8484EB7}" destId="{6DB7D78C-09C5-4EDD-8D38-1E8C0D66D699}" srcOrd="4" destOrd="0" presId="urn:microsoft.com/office/officeart/2005/8/layout/arrow2"/>
    <dgm:cxn modelId="{3458BD8D-439B-4A77-833B-5EA69A35479D}" type="presParOf" srcId="{F832AE67-AAE3-49AB-A39F-FF21B8484EB7}" destId="{91943CA8-8833-42CD-8AA7-E94F31F990BC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C55592-EFB7-499D-B3C9-135C068B5B31}">
      <dsp:nvSpPr>
        <dsp:cNvPr id="0" name=""/>
        <dsp:cNvSpPr/>
      </dsp:nvSpPr>
      <dsp:spPr>
        <a:xfrm>
          <a:off x="1209543" y="0"/>
          <a:ext cx="9628979" cy="601811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C68E6B-1C93-4806-9D88-C59D9AF0B951}">
      <dsp:nvSpPr>
        <dsp:cNvPr id="0" name=""/>
        <dsp:cNvSpPr/>
      </dsp:nvSpPr>
      <dsp:spPr>
        <a:xfrm>
          <a:off x="2432424" y="4153700"/>
          <a:ext cx="250353" cy="2503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AB4FC4-0AFA-4A55-9918-788AE7742D96}">
      <dsp:nvSpPr>
        <dsp:cNvPr id="0" name=""/>
        <dsp:cNvSpPr/>
      </dsp:nvSpPr>
      <dsp:spPr>
        <a:xfrm>
          <a:off x="2557600" y="4278877"/>
          <a:ext cx="2243552" cy="17392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657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План нации -  100 конкретных шагов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ШАГ 76. Повышение качества человеческого капитала на основе стандартов стран ОЭСР. </a:t>
          </a:r>
          <a:endParaRPr lang="ru-RU" sz="1600" kern="1200" dirty="0">
            <a:latin typeface="+mn-lt"/>
          </a:endParaRPr>
        </a:p>
      </dsp:txBody>
      <dsp:txXfrm>
        <a:off x="2557600" y="4278877"/>
        <a:ext cx="2243552" cy="1739234"/>
      </dsp:txXfrm>
    </dsp:sp>
    <dsp:sp modelId="{8031F66B-D7FD-4501-8C53-0C00A0D3B670}">
      <dsp:nvSpPr>
        <dsp:cNvPr id="0" name=""/>
        <dsp:cNvSpPr/>
      </dsp:nvSpPr>
      <dsp:spPr>
        <a:xfrm>
          <a:off x="4642274" y="2517978"/>
          <a:ext cx="452562" cy="452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4B9A08-13B3-405F-8EF1-C2EDB0F60ED3}">
      <dsp:nvSpPr>
        <dsp:cNvPr id="0" name=""/>
        <dsp:cNvSpPr/>
      </dsp:nvSpPr>
      <dsp:spPr>
        <a:xfrm>
          <a:off x="4868555" y="2744259"/>
          <a:ext cx="2310955" cy="32738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9803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Государственная программа развития здравоохранения «</a:t>
          </a:r>
          <a:r>
            <a:rPr lang="kk-KZ" sz="1600" b="1" kern="1200" dirty="0" smtClean="0">
              <a:latin typeface="+mn-lt"/>
            </a:rPr>
            <a:t>Денсаулық</a:t>
          </a:r>
          <a:r>
            <a:rPr lang="ru-RU" sz="1600" b="1" kern="1200" dirty="0" smtClean="0">
              <a:latin typeface="+mn-lt"/>
            </a:rPr>
            <a:t>» на 2016-2019 гг.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5.6.1. Стратегическое управление человеческими ресурсами</a:t>
          </a:r>
          <a:endParaRPr lang="ru-RU" sz="1600" kern="1200" dirty="0">
            <a:latin typeface="+mn-lt"/>
          </a:endParaRPr>
        </a:p>
      </dsp:txBody>
      <dsp:txXfrm>
        <a:off x="4868555" y="2744259"/>
        <a:ext cx="2310955" cy="3273852"/>
      </dsp:txXfrm>
    </dsp:sp>
    <dsp:sp modelId="{809A412F-3F92-4EA2-AEB4-3E955850F143}">
      <dsp:nvSpPr>
        <dsp:cNvPr id="0" name=""/>
        <dsp:cNvSpPr/>
      </dsp:nvSpPr>
      <dsp:spPr>
        <a:xfrm>
          <a:off x="7299873" y="1522582"/>
          <a:ext cx="625883" cy="6258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343DAF-F7A4-4F11-962F-E20ABBB55F70}">
      <dsp:nvSpPr>
        <dsp:cNvPr id="0" name=""/>
        <dsp:cNvSpPr/>
      </dsp:nvSpPr>
      <dsp:spPr>
        <a:xfrm>
          <a:off x="7612815" y="1835524"/>
          <a:ext cx="2310955" cy="41825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643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n-lt"/>
            </a:rPr>
            <a:t>Проект «Стратегическое управление человеческими ресурсами» </a:t>
          </a:r>
          <a:endParaRPr lang="ru-RU" sz="1600" b="1" kern="1200" dirty="0">
            <a:latin typeface="+mn-lt"/>
          </a:endParaRPr>
        </a:p>
      </dsp:txBody>
      <dsp:txXfrm>
        <a:off x="7612815" y="1835524"/>
        <a:ext cx="2310955" cy="41825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F4AC44-2CA8-47DA-8EB0-E3F4365C0ABB}">
      <dsp:nvSpPr>
        <dsp:cNvPr id="0" name=""/>
        <dsp:cNvSpPr/>
      </dsp:nvSpPr>
      <dsp:spPr>
        <a:xfrm rot="5400000">
          <a:off x="1142727" y="1414240"/>
          <a:ext cx="1280054" cy="3032652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528853-C2E6-4419-8FE6-A2F5960E1CFE}">
      <dsp:nvSpPr>
        <dsp:cNvPr id="0" name=""/>
        <dsp:cNvSpPr/>
      </dsp:nvSpPr>
      <dsp:spPr>
        <a:xfrm>
          <a:off x="1287362" y="1773120"/>
          <a:ext cx="2477912" cy="2172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</a:t>
          </a:r>
          <a:endParaRPr lang="ru-RU" sz="6500" kern="1200" dirty="0"/>
        </a:p>
      </dsp:txBody>
      <dsp:txXfrm>
        <a:off x="1287362" y="1773120"/>
        <a:ext cx="2477912" cy="2172035"/>
      </dsp:txXfrm>
    </dsp:sp>
    <dsp:sp modelId="{A9548C90-6F78-4167-8FC6-1226C7A5C53D}">
      <dsp:nvSpPr>
        <dsp:cNvPr id="0" name=""/>
        <dsp:cNvSpPr/>
      </dsp:nvSpPr>
      <dsp:spPr>
        <a:xfrm>
          <a:off x="2077634" y="871090"/>
          <a:ext cx="467530" cy="467530"/>
        </a:xfrm>
        <a:prstGeom prst="triangle">
          <a:avLst>
            <a:gd name="adj" fmla="val 10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498E40-4A81-4CB9-990F-F18A0312AECF}">
      <dsp:nvSpPr>
        <dsp:cNvPr id="0" name=""/>
        <dsp:cNvSpPr/>
      </dsp:nvSpPr>
      <dsp:spPr>
        <a:xfrm rot="5400000">
          <a:off x="4600891" y="945508"/>
          <a:ext cx="1408861" cy="2962278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0D83AD-6095-47D1-B376-FCA788BE5251}">
      <dsp:nvSpPr>
        <dsp:cNvPr id="0" name=""/>
        <dsp:cNvSpPr/>
      </dsp:nvSpPr>
      <dsp:spPr>
        <a:xfrm>
          <a:off x="4568096" y="1022490"/>
          <a:ext cx="2477912" cy="2172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</a:t>
          </a:r>
          <a:endParaRPr lang="ru-RU" sz="6500" kern="1200" dirty="0"/>
        </a:p>
      </dsp:txBody>
      <dsp:txXfrm>
        <a:off x="4568096" y="1022490"/>
        <a:ext cx="2477912" cy="2172035"/>
      </dsp:txXfrm>
    </dsp:sp>
    <dsp:sp modelId="{6A27C84A-6EAF-4488-80DF-F954824A3556}">
      <dsp:nvSpPr>
        <dsp:cNvPr id="0" name=""/>
        <dsp:cNvSpPr/>
      </dsp:nvSpPr>
      <dsp:spPr>
        <a:xfrm>
          <a:off x="5210834" y="0"/>
          <a:ext cx="467530" cy="467530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2B270B-8AA0-4453-8B23-30E85BCEE637}">
      <dsp:nvSpPr>
        <dsp:cNvPr id="0" name=""/>
        <dsp:cNvSpPr/>
      </dsp:nvSpPr>
      <dsp:spPr>
        <a:xfrm rot="5400000">
          <a:off x="8160117" y="531360"/>
          <a:ext cx="1393702" cy="3232876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D8A15-1E08-4BE5-BF9B-408FB8481043}">
      <dsp:nvSpPr>
        <dsp:cNvPr id="0" name=""/>
        <dsp:cNvSpPr/>
      </dsp:nvSpPr>
      <dsp:spPr>
        <a:xfrm>
          <a:off x="8019315" y="271860"/>
          <a:ext cx="2477912" cy="2172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</a:t>
          </a:r>
          <a:endParaRPr lang="ru-RU" sz="6500" kern="1200" dirty="0"/>
        </a:p>
      </dsp:txBody>
      <dsp:txXfrm>
        <a:off x="8019315" y="271860"/>
        <a:ext cx="2477912" cy="21720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77EEBF-8ACC-497C-B2E4-77683994BFBB}">
      <dsp:nvSpPr>
        <dsp:cNvPr id="0" name=""/>
        <dsp:cNvSpPr/>
      </dsp:nvSpPr>
      <dsp:spPr>
        <a:xfrm>
          <a:off x="1979716" y="0"/>
          <a:ext cx="5149032" cy="1829396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C42314-6B0E-451B-A86F-B8078B602A15}">
      <dsp:nvSpPr>
        <dsp:cNvPr id="0" name=""/>
        <dsp:cNvSpPr/>
      </dsp:nvSpPr>
      <dsp:spPr>
        <a:xfrm>
          <a:off x="3480215" y="1262649"/>
          <a:ext cx="76102" cy="76102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C58619-1598-485D-A59D-C76EF8B3998C}">
      <dsp:nvSpPr>
        <dsp:cNvPr id="0" name=""/>
        <dsp:cNvSpPr/>
      </dsp:nvSpPr>
      <dsp:spPr>
        <a:xfrm>
          <a:off x="3518267" y="1300700"/>
          <a:ext cx="681998" cy="528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325" tIns="0" rIns="0" bIns="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 </a:t>
          </a:r>
          <a:endParaRPr lang="ru-RU" sz="3700" kern="1200" dirty="0"/>
        </a:p>
      </dsp:txBody>
      <dsp:txXfrm>
        <a:off x="3518267" y="1300700"/>
        <a:ext cx="681998" cy="528695"/>
      </dsp:txXfrm>
    </dsp:sp>
    <dsp:sp modelId="{DA7DF870-93A2-49B0-86FC-E8F14FAC111F}">
      <dsp:nvSpPr>
        <dsp:cNvPr id="0" name=""/>
        <dsp:cNvSpPr/>
      </dsp:nvSpPr>
      <dsp:spPr>
        <a:xfrm>
          <a:off x="4151970" y="765419"/>
          <a:ext cx="137570" cy="137570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8D9239-CBC3-418D-9418-CFE6FFFE0BB7}">
      <dsp:nvSpPr>
        <dsp:cNvPr id="0" name=""/>
        <dsp:cNvSpPr/>
      </dsp:nvSpPr>
      <dsp:spPr>
        <a:xfrm>
          <a:off x="4220755" y="834204"/>
          <a:ext cx="702488" cy="9951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896" tIns="0" rIns="0" bIns="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 </a:t>
          </a:r>
          <a:endParaRPr lang="ru-RU" sz="3700" kern="1200" dirty="0"/>
        </a:p>
      </dsp:txBody>
      <dsp:txXfrm>
        <a:off x="4220755" y="834204"/>
        <a:ext cx="702488" cy="995191"/>
      </dsp:txXfrm>
    </dsp:sp>
    <dsp:sp modelId="{6DB7D78C-09C5-4EDD-8D38-1E8C0D66D699}">
      <dsp:nvSpPr>
        <dsp:cNvPr id="0" name=""/>
        <dsp:cNvSpPr/>
      </dsp:nvSpPr>
      <dsp:spPr>
        <a:xfrm>
          <a:off x="4959831" y="462837"/>
          <a:ext cx="190257" cy="190257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943CA8-8833-42CD-8AA7-E94F31F990BC}">
      <dsp:nvSpPr>
        <dsp:cNvPr id="0" name=""/>
        <dsp:cNvSpPr/>
      </dsp:nvSpPr>
      <dsp:spPr>
        <a:xfrm>
          <a:off x="5054960" y="557965"/>
          <a:ext cx="702488" cy="12714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813" tIns="0" rIns="0" bIns="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 </a:t>
          </a:r>
          <a:endParaRPr lang="ru-RU" sz="3700" kern="1200" dirty="0"/>
        </a:p>
      </dsp:txBody>
      <dsp:txXfrm>
        <a:off x="5054960" y="557965"/>
        <a:ext cx="702488" cy="12714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A03BC8-8730-452D-8C71-71674D44D9EA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C9C35-EC82-4B03-BCCF-EA2E6D429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588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568E8E0A-D82B-4073-8222-B45BEA358D39}" type="slidenum">
              <a:rPr lang="tr-TR" altLang="ru-RU"/>
              <a:pPr/>
              <a:t>12</a:t>
            </a:fld>
            <a:endParaRPr lang="tr-TR" altLang="ru-RU"/>
          </a:p>
        </p:txBody>
      </p:sp>
    </p:spTree>
    <p:extLst>
      <p:ext uri="{BB962C8B-B14F-4D97-AF65-F5344CB8AC3E}">
        <p14:creationId xmlns:p14="http://schemas.microsoft.com/office/powerpoint/2010/main" val="4192673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846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560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774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210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80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53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577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423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514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039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530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63FCF-C3F3-488A-A547-F4C876ADC429}" type="datetimeFigureOut">
              <a:rPr lang="ru-RU" smtClean="0"/>
              <a:t>29.06.2017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E8A11-34B8-4669-AA32-CC14AB41B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07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18" Type="http://schemas.openxmlformats.org/officeDocument/2006/relationships/diagramLayout" Target="../diagrams/layout3.xml"/><Relationship Id="rId3" Type="http://schemas.openxmlformats.org/officeDocument/2006/relationships/diagramData" Target="../diagrams/data2.xml"/><Relationship Id="rId21" Type="http://schemas.microsoft.com/office/2007/relationships/diagramDrawing" Target="../diagrams/drawing3.xml"/><Relationship Id="rId7" Type="http://schemas.microsoft.com/office/2007/relationships/diagramDrawing" Target="../diagrams/drawing2.xml"/><Relationship Id="rId12" Type="http://schemas.openxmlformats.org/officeDocument/2006/relationships/image" Target="../media/image6.png"/><Relationship Id="rId17" Type="http://schemas.openxmlformats.org/officeDocument/2006/relationships/diagramData" Target="../diagrams/data3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0.png"/><Relationship Id="rId20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19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3.png"/><Relationship Id="rId14" Type="http://schemas.openxmlformats.org/officeDocument/2006/relationships/image" Target="../media/image8.png"/><Relationship Id="rId2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0613" y="2167392"/>
            <a:ext cx="9144000" cy="23876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+mn-lt"/>
              </a:rPr>
              <a:t>Стратегическое управление кадровыми ресурсами здравоохранения (Национальная политика управления КРЗ). Модернизация кадровых служб с внедрением современных </a:t>
            </a:r>
            <a:r>
              <a:rPr lang="en-US" sz="3600" b="1" dirty="0">
                <a:solidFill>
                  <a:srgbClr val="002060"/>
                </a:solidFill>
                <a:latin typeface="+mn-lt"/>
              </a:rPr>
              <a:t>HR</a:t>
            </a:r>
            <a:r>
              <a:rPr lang="ru-RU" sz="3600" b="1" dirty="0">
                <a:solidFill>
                  <a:srgbClr val="002060"/>
                </a:solidFill>
                <a:latin typeface="+mn-lt"/>
              </a:rPr>
              <a:t>-технологий</a:t>
            </a:r>
            <a:endParaRPr lang="ru-RU" sz="3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77050" y="5036418"/>
            <a:ext cx="55149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Руководитель Центра  развития человеческих ресурсов и науки  </a:t>
            </a:r>
            <a:r>
              <a:rPr lang="ru-RU" i="1" dirty="0">
                <a:solidFill>
                  <a:srgbClr val="002060"/>
                </a:solidFill>
              </a:rPr>
              <a:t>РГП «Республиканский центр развития здравоохранения</a:t>
            </a:r>
            <a:r>
              <a:rPr lang="ru-RU" i="1" dirty="0" smtClean="0">
                <a:solidFill>
                  <a:srgbClr val="002060"/>
                </a:solidFill>
              </a:rPr>
              <a:t>», д.м.н. </a:t>
            </a:r>
            <a:r>
              <a:rPr lang="ru-RU" i="1" dirty="0" err="1" smtClean="0">
                <a:solidFill>
                  <a:srgbClr val="002060"/>
                </a:solidFill>
              </a:rPr>
              <a:t>Койков</a:t>
            </a:r>
            <a:r>
              <a:rPr lang="ru-RU" i="1" dirty="0" smtClean="0">
                <a:solidFill>
                  <a:srgbClr val="002060"/>
                </a:solidFill>
              </a:rPr>
              <a:t> В.В.</a:t>
            </a:r>
            <a:endParaRPr lang="ru-RU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433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1"/>
            <a:ext cx="11753850" cy="7619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</a:rPr>
              <a:t>Задача 4. Совершенствование системы оценки профессиональной подготовленности, подтверждения соответствия квалификации КРЗ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8150" y="1314450"/>
            <a:ext cx="5486400" cy="5219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200"/>
              </a:spcBef>
            </a:pPr>
            <a:endParaRPr lang="ru-RU" sz="1600" dirty="0" smtClean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dirty="0">
                <a:solidFill>
                  <a:srgbClr val="002060"/>
                </a:solidFill>
              </a:rPr>
              <a:t>н</a:t>
            </a:r>
            <a:r>
              <a:rPr lang="ru-RU" sz="1600" dirty="0" smtClean="0">
                <a:solidFill>
                  <a:srgbClr val="002060"/>
                </a:solidFill>
              </a:rPr>
              <a:t>ормативное </a:t>
            </a:r>
            <a:r>
              <a:rPr lang="ru-RU" sz="1600" dirty="0">
                <a:solidFill>
                  <a:srgbClr val="002060"/>
                </a:solidFill>
              </a:rPr>
              <a:t>правовое </a:t>
            </a:r>
            <a:r>
              <a:rPr lang="ru-RU" sz="1600" b="1" dirty="0">
                <a:solidFill>
                  <a:srgbClr val="C00000"/>
                </a:solidFill>
              </a:rPr>
              <a:t>закрепление и дальнейшее развитие </a:t>
            </a:r>
            <a:r>
              <a:rPr lang="ru-RU" sz="1600" b="1" dirty="0" smtClean="0">
                <a:solidFill>
                  <a:srgbClr val="C00000"/>
                </a:solidFill>
              </a:rPr>
              <a:t>независимой </a:t>
            </a:r>
            <a:r>
              <a:rPr lang="ru-RU" sz="1600" b="1" dirty="0">
                <a:solidFill>
                  <a:srgbClr val="C00000"/>
                </a:solidFill>
              </a:rPr>
              <a:t>оценки </a:t>
            </a:r>
            <a:r>
              <a:rPr lang="ru-RU" sz="1600" dirty="0" smtClean="0">
                <a:solidFill>
                  <a:srgbClr val="002060"/>
                </a:solidFill>
              </a:rPr>
              <a:t>медработников</a:t>
            </a:r>
            <a:r>
              <a:rPr lang="ru-RU" sz="1600" dirty="0">
                <a:solidFill>
                  <a:srgbClr val="002060"/>
                </a:solidFill>
              </a:rPr>
              <a:t>, выпускников интернатуры и </a:t>
            </a:r>
            <a:r>
              <a:rPr lang="ru-RU" sz="1600" dirty="0" smtClean="0">
                <a:solidFill>
                  <a:srgbClr val="002060"/>
                </a:solidFill>
              </a:rPr>
              <a:t>резидентуры;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b="1" dirty="0" smtClean="0">
                <a:solidFill>
                  <a:srgbClr val="C00000"/>
                </a:solidFill>
              </a:rPr>
              <a:t>автоматизация </a:t>
            </a:r>
            <a:r>
              <a:rPr lang="ru-RU" sz="1600" b="1" dirty="0">
                <a:solidFill>
                  <a:srgbClr val="C00000"/>
                </a:solidFill>
              </a:rPr>
              <a:t>процедуры независимой </a:t>
            </a:r>
            <a:r>
              <a:rPr lang="ru-RU" sz="1600" dirty="0">
                <a:solidFill>
                  <a:srgbClr val="002060"/>
                </a:solidFill>
              </a:rPr>
              <a:t>оценки знаний и </a:t>
            </a:r>
            <a:r>
              <a:rPr lang="ru-RU" sz="1600" dirty="0" smtClean="0">
                <a:solidFill>
                  <a:srgbClr val="002060"/>
                </a:solidFill>
              </a:rPr>
              <a:t>навыков;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внедрение </a:t>
            </a:r>
            <a:r>
              <a:rPr lang="ru-RU" sz="1600" b="1" dirty="0">
                <a:solidFill>
                  <a:srgbClr val="C00000"/>
                </a:solidFill>
              </a:rPr>
              <a:t>единой методологии разработки экзаменационного материал</a:t>
            </a:r>
            <a:r>
              <a:rPr lang="ru-RU" sz="1600" dirty="0">
                <a:solidFill>
                  <a:srgbClr val="002060"/>
                </a:solidFill>
              </a:rPr>
              <a:t>а с учетом международных стандартов измерения компетенций, 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подготовка </a:t>
            </a:r>
            <a:r>
              <a:rPr lang="ru-RU" sz="1600" b="1" dirty="0">
                <a:solidFill>
                  <a:srgbClr val="C00000"/>
                </a:solidFill>
              </a:rPr>
              <a:t>кадрового потенциала в области оценки </a:t>
            </a:r>
            <a:r>
              <a:rPr lang="ru-RU" sz="1600" dirty="0">
                <a:solidFill>
                  <a:srgbClr val="002060"/>
                </a:solidFill>
              </a:rPr>
              <a:t>и разработки экзаменационного материала, формирование и поддержание единой базы данных экспертов, экзаменаторов, стандартизированных пациентов;</a:t>
            </a: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b="1" dirty="0">
                <a:solidFill>
                  <a:srgbClr val="C00000"/>
                </a:solidFill>
              </a:rPr>
              <a:t>привлечение </a:t>
            </a:r>
            <a:r>
              <a:rPr lang="ru-RU" sz="1600" b="1" dirty="0" smtClean="0">
                <a:solidFill>
                  <a:srgbClr val="C00000"/>
                </a:solidFill>
              </a:rPr>
              <a:t>ПМА к </a:t>
            </a:r>
            <a:r>
              <a:rPr lang="ru-RU" sz="1600" b="1" dirty="0">
                <a:solidFill>
                  <a:srgbClr val="C00000"/>
                </a:solidFill>
              </a:rPr>
              <a:t>оценке </a:t>
            </a:r>
            <a:r>
              <a:rPr lang="ru-RU" sz="1600" dirty="0">
                <a:solidFill>
                  <a:srgbClr val="002060"/>
                </a:solidFill>
              </a:rPr>
              <a:t>знаний и навыков;</a:t>
            </a: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развитие </a:t>
            </a:r>
            <a:r>
              <a:rPr lang="ru-RU" sz="1600" b="1" dirty="0">
                <a:solidFill>
                  <a:srgbClr val="C00000"/>
                </a:solidFill>
              </a:rPr>
              <a:t>специализированных центров независимой оценки</a:t>
            </a:r>
            <a:r>
              <a:rPr lang="ru-RU" sz="1600" dirty="0">
                <a:solidFill>
                  <a:srgbClr val="002060"/>
                </a:solidFill>
              </a:rPr>
              <a:t> компетенций медицинских работников и выпускников медицинских ВУЗов и колледжей.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2401" y="895350"/>
            <a:ext cx="5334000" cy="83819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02060"/>
                </a:solidFill>
              </a:rPr>
              <a:t>4.1. Развитие системы независимой оценки компетенций </a:t>
            </a:r>
            <a:r>
              <a:rPr lang="ru-RU" b="1" dirty="0" err="1" smtClean="0">
                <a:solidFill>
                  <a:srgbClr val="002060"/>
                </a:solidFill>
              </a:rPr>
              <a:t>мед.работников</a:t>
            </a:r>
            <a:r>
              <a:rPr lang="ru-RU" b="1" dirty="0">
                <a:solidFill>
                  <a:srgbClr val="002060"/>
                </a:solidFill>
              </a:rPr>
              <a:t>, выпускников медицинских </a:t>
            </a:r>
            <a:r>
              <a:rPr lang="ru-RU" b="1" dirty="0" smtClean="0">
                <a:solidFill>
                  <a:srgbClr val="002060"/>
                </a:solidFill>
              </a:rPr>
              <a:t>ВУЗов и колледжей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96050" y="1314450"/>
            <a:ext cx="5486400" cy="5219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трансформацию обязательной сертификации медицинских работников в институт </a:t>
            </a:r>
            <a:r>
              <a:rPr lang="ru-RU" sz="1600" b="1" dirty="0">
                <a:solidFill>
                  <a:srgbClr val="C00000"/>
                </a:solidFill>
              </a:rPr>
              <a:t>обязательного лицензирования</a:t>
            </a:r>
            <a:r>
              <a:rPr lang="ru-RU" sz="1600" dirty="0">
                <a:solidFill>
                  <a:srgbClr val="002060"/>
                </a:solidFill>
              </a:rPr>
              <a:t>;</a:t>
            </a: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внедрение трехэтапной системы </a:t>
            </a:r>
            <a:r>
              <a:rPr lang="ru-RU" sz="1600" b="1" dirty="0">
                <a:solidFill>
                  <a:srgbClr val="C00000"/>
                </a:solidFill>
              </a:rPr>
              <a:t>лицензионного экзамена </a:t>
            </a:r>
            <a:r>
              <a:rPr lang="ru-RU" sz="1600" dirty="0">
                <a:solidFill>
                  <a:srgbClr val="002060"/>
                </a:solidFill>
              </a:rPr>
              <a:t>для оценки профессиональной подготовленности кадров (оценка знаний базовых дисциплин в </a:t>
            </a:r>
            <a:r>
              <a:rPr lang="ru-RU" sz="1600" dirty="0" err="1">
                <a:solidFill>
                  <a:srgbClr val="002060"/>
                </a:solidFill>
              </a:rPr>
              <a:t>бакалавриате</a:t>
            </a:r>
            <a:r>
              <a:rPr lang="ru-RU" sz="1600" dirty="0">
                <a:solidFill>
                  <a:srgbClr val="002060"/>
                </a:solidFill>
              </a:rPr>
              <a:t>, оценка знаний клинических дисциплин и  практических навыков в интернатуре и резидентуре).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10299" y="893234"/>
            <a:ext cx="5257801" cy="83819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02060"/>
                </a:solidFill>
              </a:rPr>
              <a:t>4.2. Переход к лицензированию специалистов здравоохранения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45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4775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</a:rPr>
              <a:t>Задача 5. Модернизация кадровых служб в организациях здравоохранения всех уровней с внедрением современных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HR-технологий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8150" y="1314450"/>
            <a:ext cx="5486400" cy="5219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200"/>
              </a:spcBef>
            </a:pPr>
            <a:endParaRPr lang="ru-RU" sz="1600" dirty="0" smtClean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dirty="0" smtClean="0">
                <a:solidFill>
                  <a:srgbClr val="002060"/>
                </a:solidFill>
              </a:rPr>
              <a:t>реорганизация </a:t>
            </a:r>
            <a:r>
              <a:rPr lang="ru-RU" sz="1600" dirty="0">
                <a:solidFill>
                  <a:srgbClr val="002060"/>
                </a:solidFill>
              </a:rPr>
              <a:t>отделов кадров в </a:t>
            </a:r>
            <a:r>
              <a:rPr lang="ru-RU" sz="1600" b="1" dirty="0">
                <a:solidFill>
                  <a:srgbClr val="C00000"/>
                </a:solidFill>
              </a:rPr>
              <a:t>централизованные </a:t>
            </a:r>
            <a:r>
              <a:rPr lang="en-US" sz="1600" b="1" dirty="0">
                <a:solidFill>
                  <a:srgbClr val="C00000"/>
                </a:solidFill>
              </a:rPr>
              <a:t>HR</a:t>
            </a:r>
            <a:r>
              <a:rPr lang="ru-RU" sz="1600" b="1" dirty="0" smtClean="0">
                <a:solidFill>
                  <a:srgbClr val="C00000"/>
                </a:solidFill>
              </a:rPr>
              <a:t>-службы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совершенствование должностных инструкций, </a:t>
            </a:r>
            <a:r>
              <a:rPr lang="ru-RU" sz="1600" b="1" dirty="0">
                <a:solidFill>
                  <a:srgbClr val="C00000"/>
                </a:solidFill>
              </a:rPr>
              <a:t>функциональных обязанностей </a:t>
            </a:r>
            <a:r>
              <a:rPr lang="ru-RU" sz="1600" dirty="0">
                <a:solidFill>
                  <a:srgbClr val="002060"/>
                </a:solidFill>
              </a:rPr>
              <a:t>руководителей и работников кадровых служб;</a:t>
            </a: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kk-KZ" sz="1600" b="1" dirty="0" smtClean="0">
                <a:solidFill>
                  <a:srgbClr val="C00000"/>
                </a:solidFill>
              </a:rPr>
              <a:t>оценка </a:t>
            </a:r>
            <a:r>
              <a:rPr lang="kk-KZ" sz="1600" b="1" dirty="0">
                <a:solidFill>
                  <a:srgbClr val="C00000"/>
                </a:solidFill>
              </a:rPr>
              <a:t>работы кадровых служб </a:t>
            </a:r>
            <a:r>
              <a:rPr lang="kk-KZ" sz="1600" dirty="0" smtClean="0">
                <a:solidFill>
                  <a:srgbClr val="002060"/>
                </a:solidFill>
              </a:rPr>
              <a:t>мед. организаций;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dirty="0" smtClean="0">
                <a:solidFill>
                  <a:srgbClr val="002060"/>
                </a:solidFill>
              </a:rPr>
              <a:t>разработка </a:t>
            </a:r>
            <a:r>
              <a:rPr lang="ru-RU" sz="1600" dirty="0">
                <a:solidFill>
                  <a:srgbClr val="002060"/>
                </a:solidFill>
              </a:rPr>
              <a:t>и внедрение </a:t>
            </a:r>
            <a:r>
              <a:rPr lang="ru-RU" sz="1600" b="1" dirty="0">
                <a:solidFill>
                  <a:srgbClr val="C00000"/>
                </a:solidFill>
              </a:rPr>
              <a:t>модульных программ повышения квалификации </a:t>
            </a:r>
            <a:r>
              <a:rPr lang="ru-RU" sz="1600" dirty="0">
                <a:solidFill>
                  <a:srgbClr val="002060"/>
                </a:solidFill>
              </a:rPr>
              <a:t>руководителей и специалистов кадровых служб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2400" y="1047751"/>
            <a:ext cx="4800600" cy="7810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5000"/>
              </a:lnSpc>
            </a:pPr>
            <a:r>
              <a:rPr lang="ru-RU" b="1" dirty="0">
                <a:solidFill>
                  <a:srgbClr val="002060"/>
                </a:solidFill>
              </a:rPr>
              <a:t>5.1. Создание в медицинских организациях всех уровней современных </a:t>
            </a:r>
            <a:r>
              <a:rPr lang="en-US" b="1" dirty="0">
                <a:solidFill>
                  <a:srgbClr val="002060"/>
                </a:solidFill>
              </a:rPr>
              <a:t>HR</a:t>
            </a:r>
            <a:r>
              <a:rPr lang="ru-RU" b="1" dirty="0">
                <a:solidFill>
                  <a:srgbClr val="002060"/>
                </a:solidFill>
              </a:rPr>
              <a:t>-служб и наращивание их потенциала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96050" y="1314450"/>
            <a:ext cx="5486400" cy="5219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dirty="0" smtClean="0">
                <a:solidFill>
                  <a:srgbClr val="002060"/>
                </a:solidFill>
              </a:rPr>
              <a:t>принятие </a:t>
            </a:r>
            <a:r>
              <a:rPr lang="ru-RU" sz="1600" dirty="0">
                <a:solidFill>
                  <a:srgbClr val="002060"/>
                </a:solidFill>
              </a:rPr>
              <a:t>на уровне медицинских организаций </a:t>
            </a:r>
            <a:r>
              <a:rPr lang="ru-RU" sz="1600" b="1" dirty="0">
                <a:solidFill>
                  <a:srgbClr val="C00000"/>
                </a:solidFill>
              </a:rPr>
              <a:t>корпоративной политики управления персоналом</a:t>
            </a:r>
            <a:r>
              <a:rPr lang="ru-RU" sz="1600" dirty="0">
                <a:solidFill>
                  <a:srgbClr val="002060"/>
                </a:solidFill>
              </a:rPr>
              <a:t>;</a:t>
            </a: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внедрение </a:t>
            </a:r>
            <a:r>
              <a:rPr lang="ru-RU" sz="1600" b="1" dirty="0">
                <a:solidFill>
                  <a:srgbClr val="C00000"/>
                </a:solidFill>
              </a:rPr>
              <a:t>современных кадровых технологий </a:t>
            </a:r>
            <a:r>
              <a:rPr lang="ru-RU" sz="1600" dirty="0">
                <a:solidFill>
                  <a:srgbClr val="002060"/>
                </a:solidFill>
              </a:rPr>
              <a:t>(HR – </a:t>
            </a:r>
            <a:r>
              <a:rPr lang="ru-RU" sz="1600" dirty="0" err="1">
                <a:solidFill>
                  <a:srgbClr val="002060"/>
                </a:solidFill>
              </a:rPr>
              <a:t>бэнчмаркинг</a:t>
            </a:r>
            <a:r>
              <a:rPr lang="ru-RU" sz="1600" dirty="0">
                <a:solidFill>
                  <a:srgbClr val="002060"/>
                </a:solidFill>
              </a:rPr>
              <a:t>, аутсорсинг, управление знаниями, управление эффективностью, качественный </a:t>
            </a:r>
            <a:r>
              <a:rPr lang="ru-RU" sz="1600" dirty="0" err="1">
                <a:solidFill>
                  <a:srgbClr val="002060"/>
                </a:solidFill>
              </a:rPr>
              <a:t>рекрутинг</a:t>
            </a:r>
            <a:r>
              <a:rPr lang="ru-RU" sz="1600" dirty="0">
                <a:solidFill>
                  <a:srgbClr val="002060"/>
                </a:solidFill>
              </a:rPr>
              <a:t>).</a:t>
            </a: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внедрение принципа поиска и </a:t>
            </a:r>
            <a:r>
              <a:rPr lang="ru-RU" sz="1600" b="1" dirty="0">
                <a:solidFill>
                  <a:srgbClr val="C00000"/>
                </a:solidFill>
              </a:rPr>
              <a:t>отбора кадров на конкурсной и коллегиальной осно</a:t>
            </a:r>
            <a:r>
              <a:rPr lang="ru-RU" sz="1600" dirty="0">
                <a:solidFill>
                  <a:srgbClr val="002060"/>
                </a:solidFill>
              </a:rPr>
              <a:t>ве, в первую очередь – работников руководящего звена, управленческого и финансового аппарата;</a:t>
            </a: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dirty="0" smtClean="0">
                <a:solidFill>
                  <a:srgbClr val="002060"/>
                </a:solidFill>
              </a:rPr>
              <a:t>разработка </a:t>
            </a:r>
            <a:r>
              <a:rPr lang="ru-RU" sz="1600" dirty="0">
                <a:solidFill>
                  <a:srgbClr val="002060"/>
                </a:solidFill>
              </a:rPr>
              <a:t>и внедрение принципов и механизмов </a:t>
            </a:r>
            <a:r>
              <a:rPr lang="ru-RU" sz="1600" b="1" dirty="0">
                <a:solidFill>
                  <a:srgbClr val="C00000"/>
                </a:solidFill>
              </a:rPr>
              <a:t>адаптации и </a:t>
            </a:r>
            <a:r>
              <a:rPr lang="ru-RU" sz="1600" b="1" dirty="0" err="1">
                <a:solidFill>
                  <a:srgbClr val="C00000"/>
                </a:solidFill>
              </a:rPr>
              <a:t>менторства</a:t>
            </a:r>
            <a:r>
              <a:rPr lang="ru-RU" sz="1600" b="1" dirty="0">
                <a:solidFill>
                  <a:srgbClr val="C00000"/>
                </a:solidFill>
              </a:rPr>
              <a:t> (шефства</a:t>
            </a:r>
            <a:r>
              <a:rPr lang="ru-RU" sz="1600" dirty="0">
                <a:solidFill>
                  <a:srgbClr val="002060"/>
                </a:solidFill>
              </a:rPr>
              <a:t>) в медицинских организациях, особенно для молодых специалистов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10300" y="1047751"/>
            <a:ext cx="5448300" cy="7810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02060"/>
                </a:solidFill>
              </a:rPr>
              <a:t>5.2. Внедрение современных технологий управления персоналом в медицинских организациях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76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/>
          <p:cNvSpPr/>
          <p:nvPr/>
        </p:nvSpPr>
        <p:spPr>
          <a:xfrm>
            <a:off x="602393" y="2492439"/>
            <a:ext cx="3089339" cy="2406713"/>
          </a:xfrm>
          <a:prstGeom prst="roundRect">
            <a:avLst>
              <a:gd name="adj" fmla="val 23526"/>
            </a:avLst>
          </a:prstGeom>
          <a:solidFill>
            <a:schemeClr val="bg1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400" dirty="0"/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419100" y="2672059"/>
          <a:ext cx="11606935" cy="3945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82551"/>
            <a:ext cx="12192000" cy="3923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defTabSz="717845">
              <a:spcBef>
                <a:spcPts val="471"/>
              </a:spcBef>
              <a:buClr>
                <a:srgbClr val="44546A"/>
              </a:buClr>
              <a:defRPr/>
            </a:pPr>
            <a:r>
              <a:rPr lang="ru-RU" sz="3200" b="1" dirty="0">
                <a:solidFill>
                  <a:srgbClr val="002060"/>
                </a:solidFill>
                <a:cs typeface="Arial" panose="020B0604020202020204" pitchFamily="34" charset="0"/>
              </a:rPr>
              <a:t>Модель внедрения современной </a:t>
            </a:r>
            <a:r>
              <a:rPr lang="en-US" sz="3200" b="1" dirty="0">
                <a:solidFill>
                  <a:srgbClr val="002060"/>
                </a:solidFill>
                <a:cs typeface="Arial" panose="020B0604020202020204" pitchFamily="34" charset="0"/>
              </a:rPr>
              <a:t>HR</a:t>
            </a:r>
            <a:r>
              <a:rPr lang="ru-RU" sz="3200" b="1" dirty="0">
                <a:solidFill>
                  <a:srgbClr val="002060"/>
                </a:solidFill>
                <a:cs typeface="Arial" panose="020B0604020202020204" pitchFamily="34" charset="0"/>
              </a:rPr>
              <a:t>-политики в </a:t>
            </a:r>
            <a:r>
              <a:rPr lang="ru-RU" sz="3200" b="1" dirty="0" err="1" smtClean="0">
                <a:solidFill>
                  <a:srgbClr val="002060"/>
                </a:solidFill>
                <a:cs typeface="Arial" panose="020B0604020202020204" pitchFamily="34" charset="0"/>
              </a:rPr>
              <a:t>мед.организациях</a:t>
            </a:r>
            <a:endParaRPr lang="ru-RU" sz="3200" b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9550" y="695325"/>
            <a:ext cx="5957888" cy="1067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6000"/>
              </a:lnSpc>
              <a:defRPr/>
            </a:pPr>
            <a:r>
              <a:rPr lang="ru-RU" sz="1600" b="1" u="sng" dirty="0">
                <a:solidFill>
                  <a:srgbClr val="002060"/>
                </a:solidFill>
              </a:rPr>
              <a:t>Целевой показатель:</a:t>
            </a:r>
          </a:p>
          <a:p>
            <a:pPr marL="214313" indent="-214313">
              <a:buFontTx/>
              <a:buChar char="-"/>
              <a:defRPr/>
            </a:pPr>
            <a:r>
              <a:rPr lang="ru-RU" sz="1600" dirty="0">
                <a:solidFill>
                  <a:srgbClr val="002060"/>
                </a:solidFill>
              </a:rPr>
              <a:t>Повышение доли (100%) медицинских организации (республиканских, региональных) внедрившие корпоративные политики управления персоналом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96187" y="701675"/>
            <a:ext cx="4429848" cy="3208338"/>
          </a:xfrm>
          <a:prstGeom prst="roundRect">
            <a:avLst>
              <a:gd name="adj" fmla="val 9426"/>
            </a:avLst>
          </a:prstGeom>
          <a:solidFill>
            <a:schemeClr val="bg1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1"/>
          <p:cNvSpPr>
            <a:spLocks noChangeArrowheads="1"/>
          </p:cNvSpPr>
          <p:nvPr/>
        </p:nvSpPr>
        <p:spPr bwMode="auto">
          <a:xfrm>
            <a:off x="7596188" y="701676"/>
            <a:ext cx="35671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002060"/>
                </a:solidFill>
                <a:cs typeface="Arial" charset="0"/>
              </a:rPr>
              <a:t>Внедрение современных </a:t>
            </a:r>
            <a:r>
              <a:rPr lang="en-US" sz="1600" b="1" dirty="0">
                <a:solidFill>
                  <a:srgbClr val="002060"/>
                </a:solidFill>
                <a:cs typeface="Arial" charset="0"/>
              </a:rPr>
              <a:t>HR-</a:t>
            </a:r>
            <a:r>
              <a:rPr lang="ru-RU" sz="1600" b="1" dirty="0">
                <a:solidFill>
                  <a:srgbClr val="002060"/>
                </a:solidFill>
                <a:cs typeface="Arial" charset="0"/>
              </a:rPr>
              <a:t>технологий</a:t>
            </a:r>
            <a:endParaRPr lang="ru-RU" sz="1600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17" name="Прямоугольник 13"/>
          <p:cNvSpPr>
            <a:spLocks noChangeArrowheads="1"/>
          </p:cNvSpPr>
          <p:nvPr/>
        </p:nvSpPr>
        <p:spPr bwMode="auto">
          <a:xfrm>
            <a:off x="8147050" y="2065338"/>
            <a:ext cx="3878984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sz="1600" dirty="0">
                <a:solidFill>
                  <a:srgbClr val="002060"/>
                </a:solidFill>
                <a:cs typeface="Arial" charset="0"/>
              </a:rPr>
              <a:t>Эффективная среда для профессионального роста</a:t>
            </a:r>
          </a:p>
        </p:txBody>
      </p:sp>
      <p:sp>
        <p:nvSpPr>
          <p:cNvPr id="20" name="Прямоугольник 3"/>
          <p:cNvSpPr>
            <a:spLocks noChangeArrowheads="1"/>
          </p:cNvSpPr>
          <p:nvPr/>
        </p:nvSpPr>
        <p:spPr bwMode="auto">
          <a:xfrm>
            <a:off x="8159751" y="3576638"/>
            <a:ext cx="3866283" cy="32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96000"/>
              </a:lnSpc>
              <a:defRPr/>
            </a:pPr>
            <a:r>
              <a:rPr lang="ru-RU" sz="1600" dirty="0">
                <a:solidFill>
                  <a:srgbClr val="002060"/>
                </a:solidFill>
                <a:cs typeface="Arial" charset="0"/>
              </a:rPr>
              <a:t>Формирование корпоративной культуры</a:t>
            </a:r>
          </a:p>
        </p:txBody>
      </p:sp>
      <p:pic>
        <p:nvPicPr>
          <p:cNvPr id="23" name="Рисунок 63"/>
          <p:cNvPicPr>
            <a:picLocks noChangeAspect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9125" y="1607066"/>
            <a:ext cx="338137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66"/>
          <p:cNvSpPr>
            <a:spLocks noChangeArrowheads="1"/>
          </p:cNvSpPr>
          <p:nvPr/>
        </p:nvSpPr>
        <p:spPr bwMode="auto">
          <a:xfrm>
            <a:off x="8159750" y="3033713"/>
            <a:ext cx="3866284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sz="1600" dirty="0">
                <a:solidFill>
                  <a:srgbClr val="002060"/>
                </a:solidFill>
                <a:cs typeface="Arial" charset="0"/>
              </a:rPr>
              <a:t>Гибкая система учета кадров, снижение  текучести работников</a:t>
            </a:r>
          </a:p>
        </p:txBody>
      </p:sp>
      <p:pic>
        <p:nvPicPr>
          <p:cNvPr id="28" name="Picture 17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413" y="2082335"/>
            <a:ext cx="480904" cy="362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Прямоугольник 66"/>
          <p:cNvSpPr>
            <a:spLocks noChangeArrowheads="1"/>
          </p:cNvSpPr>
          <p:nvPr/>
        </p:nvSpPr>
        <p:spPr bwMode="auto">
          <a:xfrm>
            <a:off x="8159750" y="2530476"/>
            <a:ext cx="3866284" cy="2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sz="1600" dirty="0">
                <a:solidFill>
                  <a:srgbClr val="002060"/>
                </a:solidFill>
                <a:cs typeface="Arial" charset="0"/>
              </a:rPr>
              <a:t>Система социальной защиты работников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654" y="2557802"/>
            <a:ext cx="402474" cy="335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Прямоугольник 3"/>
          <p:cNvSpPr>
            <a:spLocks noChangeArrowheads="1"/>
          </p:cNvSpPr>
          <p:nvPr/>
        </p:nvSpPr>
        <p:spPr bwMode="auto">
          <a:xfrm>
            <a:off x="8181975" y="1096963"/>
            <a:ext cx="3844060" cy="565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96000"/>
              </a:lnSpc>
              <a:defRPr/>
            </a:pPr>
            <a:r>
              <a:rPr lang="ru-RU" sz="1600" dirty="0">
                <a:solidFill>
                  <a:srgbClr val="002060"/>
                </a:solidFill>
                <a:cs typeface="Arial" charset="0"/>
              </a:rPr>
              <a:t>Система гибкого планирования и прогнозирования кадров 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082" y="3003214"/>
            <a:ext cx="480904" cy="3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Рисунок 55"/>
          <p:cNvPicPr>
            <a:picLocks noChangeAspect="1"/>
          </p:cNvPicPr>
          <p:nvPr/>
        </p:nvPicPr>
        <p:blipFill>
          <a:blip r:embed="rId1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912" y="3571887"/>
            <a:ext cx="301422" cy="318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870" y="1156735"/>
            <a:ext cx="446117" cy="364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13"/>
          <p:cNvSpPr>
            <a:spLocks noChangeArrowheads="1"/>
          </p:cNvSpPr>
          <p:nvPr/>
        </p:nvSpPr>
        <p:spPr bwMode="auto">
          <a:xfrm>
            <a:off x="8147049" y="1620838"/>
            <a:ext cx="3878985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sz="1600" dirty="0" err="1">
                <a:solidFill>
                  <a:srgbClr val="002060"/>
                </a:solidFill>
                <a:cs typeface="Arial" charset="0"/>
              </a:rPr>
              <a:t>Найм</a:t>
            </a:r>
            <a:r>
              <a:rPr lang="ru-RU" sz="1600" dirty="0">
                <a:solidFill>
                  <a:srgbClr val="002060"/>
                </a:solidFill>
                <a:cs typeface="Arial" charset="0"/>
              </a:rPr>
              <a:t> персонала, адаптация, мотивация и т.д.</a:t>
            </a:r>
          </a:p>
        </p:txBody>
      </p:sp>
      <p:sp>
        <p:nvSpPr>
          <p:cNvPr id="8" name="Прямоугольник 110"/>
          <p:cNvSpPr>
            <a:spLocks noChangeArrowheads="1"/>
          </p:cNvSpPr>
          <p:nvPr/>
        </p:nvSpPr>
        <p:spPr bwMode="auto">
          <a:xfrm>
            <a:off x="692615" y="4159352"/>
            <a:ext cx="2876476" cy="7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84000"/>
              </a:lnSpc>
              <a:defRPr/>
            </a:pPr>
            <a:r>
              <a:rPr lang="ru-RU" sz="1600" b="1" dirty="0">
                <a:solidFill>
                  <a:srgbClr val="002060"/>
                </a:solidFill>
                <a:cs typeface="Arial" charset="0"/>
              </a:rPr>
              <a:t>Принятие корпоративной политики управления персоналом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32238" y="1749426"/>
            <a:ext cx="3391764" cy="2493963"/>
          </a:xfrm>
          <a:prstGeom prst="roundRect">
            <a:avLst>
              <a:gd name="adj" fmla="val 17809"/>
            </a:avLst>
          </a:prstGeom>
          <a:solidFill>
            <a:schemeClr val="bg1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66"/>
          <p:cNvSpPr>
            <a:spLocks noChangeArrowheads="1"/>
          </p:cNvSpPr>
          <p:nvPr/>
        </p:nvSpPr>
        <p:spPr bwMode="auto">
          <a:xfrm>
            <a:off x="4413196" y="2244725"/>
            <a:ext cx="2910805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sz="1600" dirty="0">
                <a:solidFill>
                  <a:srgbClr val="002060"/>
                </a:solidFill>
                <a:cs typeface="Arial" charset="0"/>
              </a:rPr>
              <a:t>Повышение статуса службы управления персоналом</a:t>
            </a:r>
          </a:p>
        </p:txBody>
      </p:sp>
      <p:pic>
        <p:nvPicPr>
          <p:cNvPr id="25" name="Рисунок 54"/>
          <p:cNvPicPr>
            <a:picLocks noChangeAspect="1"/>
          </p:cNvPicPr>
          <p:nvPr/>
        </p:nvPicPr>
        <p:blipFill>
          <a:blip r:embed="rId1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153" y="3617984"/>
            <a:ext cx="300037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66"/>
          <p:cNvSpPr>
            <a:spLocks noChangeArrowheads="1"/>
          </p:cNvSpPr>
          <p:nvPr/>
        </p:nvSpPr>
        <p:spPr bwMode="auto">
          <a:xfrm>
            <a:off x="4450104" y="3613150"/>
            <a:ext cx="2836274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sz="1600" dirty="0">
                <a:solidFill>
                  <a:srgbClr val="002060"/>
                </a:solidFill>
                <a:cs typeface="Arial" charset="0"/>
              </a:rPr>
              <a:t>Регулярная оценка деятельности</a:t>
            </a:r>
            <a:r>
              <a:rPr lang="en-US" sz="16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cs typeface="Arial" charset="0"/>
              </a:rPr>
              <a:t>кадровых служб</a:t>
            </a:r>
          </a:p>
        </p:txBody>
      </p:sp>
      <p:pic>
        <p:nvPicPr>
          <p:cNvPr id="3102" name="Picture 30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147" y="2227334"/>
            <a:ext cx="431050" cy="398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71" name="Рисунок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164" y="2992438"/>
            <a:ext cx="4460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66"/>
          <p:cNvSpPr>
            <a:spLocks noChangeArrowheads="1"/>
          </p:cNvSpPr>
          <p:nvPr/>
        </p:nvSpPr>
        <p:spPr bwMode="auto">
          <a:xfrm>
            <a:off x="4448177" y="2894013"/>
            <a:ext cx="2838201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ru-RU" sz="1600" dirty="0">
                <a:solidFill>
                  <a:srgbClr val="002060"/>
                </a:solidFill>
                <a:cs typeface="Arial" charset="0"/>
              </a:rPr>
              <a:t>Наращивание потенциала специалистов кадровых служб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75076" y="1817689"/>
            <a:ext cx="3584575" cy="3127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1600" b="1" dirty="0">
                <a:solidFill>
                  <a:srgbClr val="002060"/>
                </a:solidFill>
                <a:cs typeface="Arial" panose="020B0604020202020204" pitchFamily="34" charset="0"/>
              </a:rPr>
              <a:t>Создание  современной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en-US" sz="1600" b="1" dirty="0">
                <a:solidFill>
                  <a:srgbClr val="002060"/>
                </a:solidFill>
                <a:cs typeface="Arial" panose="020B0604020202020204" pitchFamily="34" charset="0"/>
              </a:rPr>
              <a:t>HR-</a:t>
            </a:r>
            <a:r>
              <a:rPr lang="ru-RU" sz="1600" b="1" dirty="0">
                <a:solidFill>
                  <a:srgbClr val="002060"/>
                </a:solidFill>
                <a:cs typeface="Arial" panose="020B0604020202020204" pitchFamily="34" charset="0"/>
              </a:rPr>
              <a:t>службы</a:t>
            </a:r>
          </a:p>
        </p:txBody>
      </p:sp>
      <p:graphicFrame>
        <p:nvGraphicFramePr>
          <p:cNvPr id="11" name="Схема 10"/>
          <p:cNvGraphicFramePr/>
          <p:nvPr>
            <p:extLst/>
          </p:nvPr>
        </p:nvGraphicFramePr>
        <p:xfrm>
          <a:off x="1524001" y="5134050"/>
          <a:ext cx="9143999" cy="1829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8593139" y="4983164"/>
            <a:ext cx="2198687" cy="116998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Рост продуктивности (эффективности и качества) работы персонала медицинской организации</a:t>
            </a:r>
            <a:endParaRPr lang="ru-RU" altLang="ru-RU" sz="1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01864" y="5218113"/>
            <a:ext cx="781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u="sng" dirty="0">
                <a:solidFill>
                  <a:srgbClr val="002060"/>
                </a:solidFill>
              </a:rPr>
              <a:t>1 этап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114925" y="4662489"/>
            <a:ext cx="781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u="sng" dirty="0">
                <a:solidFill>
                  <a:srgbClr val="002060"/>
                </a:solidFill>
              </a:rPr>
              <a:t>2 этап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937625" y="4337050"/>
            <a:ext cx="781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u="sng" dirty="0">
                <a:solidFill>
                  <a:schemeClr val="accent3">
                    <a:lumMod val="50000"/>
                  </a:schemeClr>
                </a:solidFill>
              </a:rPr>
              <a:t>3 </a:t>
            </a:r>
            <a:r>
              <a:rPr lang="ru-RU" b="1" u="sng" dirty="0">
                <a:solidFill>
                  <a:srgbClr val="002060"/>
                </a:solidFill>
              </a:rPr>
              <a:t>этап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46667" y="2653329"/>
            <a:ext cx="2724659" cy="142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4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33350" y="323850"/>
            <a:ext cx="4833505" cy="6229350"/>
          </a:xfrm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2060"/>
                </a:solidFill>
              </a:rPr>
              <a:t>Краткосрочные результаты реализации Национальной </a:t>
            </a:r>
            <a:r>
              <a:rPr lang="kk-KZ" sz="2000" b="1" dirty="0">
                <a:solidFill>
                  <a:srgbClr val="002060"/>
                </a:solidFill>
              </a:rPr>
              <a:t>политики управления </a:t>
            </a:r>
            <a:r>
              <a:rPr lang="ru-RU" sz="2000" b="1" dirty="0">
                <a:solidFill>
                  <a:srgbClr val="002060"/>
                </a:solidFill>
              </a:rPr>
              <a:t>КРЗ (2017-2018 годы</a:t>
            </a:r>
            <a:r>
              <a:rPr lang="ru-RU" sz="2000" b="1" dirty="0" smtClean="0">
                <a:solidFill>
                  <a:srgbClr val="002060"/>
                </a:solidFill>
              </a:rPr>
              <a:t>)</a:t>
            </a:r>
          </a:p>
          <a:p>
            <a:pPr marL="0" indent="0" algn="ctr">
              <a:buNone/>
            </a:pPr>
            <a:endParaRPr lang="ru-RU" sz="1800" dirty="0">
              <a:solidFill>
                <a:srgbClr val="002060"/>
              </a:solidFill>
            </a:endParaRPr>
          </a:p>
          <a:p>
            <a:pPr lvl="0"/>
            <a:r>
              <a:rPr lang="ru-RU" sz="1600" dirty="0">
                <a:solidFill>
                  <a:srgbClr val="002060"/>
                </a:solidFill>
              </a:rPr>
              <a:t>Гармонизация </a:t>
            </a:r>
            <a:r>
              <a:rPr lang="ru-RU" sz="1600" b="1" dirty="0">
                <a:solidFill>
                  <a:srgbClr val="C00000"/>
                </a:solidFill>
              </a:rPr>
              <a:t>системы учета КРЗ со стандартами ВОЗ, </a:t>
            </a:r>
            <a:r>
              <a:rPr lang="ru-RU" sz="1600" b="1" dirty="0" err="1">
                <a:solidFill>
                  <a:srgbClr val="C00000"/>
                </a:solidFill>
              </a:rPr>
              <a:t>ЕвроСтат</a:t>
            </a:r>
            <a:r>
              <a:rPr lang="ru-RU" sz="1600" dirty="0">
                <a:solidFill>
                  <a:srgbClr val="002060"/>
                </a:solidFill>
              </a:rPr>
              <a:t>;</a:t>
            </a:r>
          </a:p>
          <a:p>
            <a:pPr lvl="0"/>
            <a:r>
              <a:rPr lang="ru-RU" sz="1600" dirty="0">
                <a:solidFill>
                  <a:srgbClr val="002060"/>
                </a:solidFill>
              </a:rPr>
              <a:t>П</a:t>
            </a:r>
            <a:r>
              <a:rPr lang="ru-RU" sz="1600" dirty="0" smtClean="0">
                <a:solidFill>
                  <a:srgbClr val="002060"/>
                </a:solidFill>
              </a:rPr>
              <a:t>ереход </a:t>
            </a:r>
            <a:r>
              <a:rPr lang="ru-RU" sz="1600" dirty="0">
                <a:solidFill>
                  <a:srgbClr val="002060"/>
                </a:solidFill>
              </a:rPr>
              <a:t>к </a:t>
            </a:r>
            <a:r>
              <a:rPr lang="ru-RU" sz="1600" b="1" dirty="0">
                <a:solidFill>
                  <a:srgbClr val="C00000"/>
                </a:solidFill>
              </a:rPr>
              <a:t>гибкому планированию </a:t>
            </a:r>
            <a:r>
              <a:rPr lang="ru-RU" sz="1600" b="1" dirty="0" smtClean="0">
                <a:solidFill>
                  <a:srgbClr val="C00000"/>
                </a:solidFill>
              </a:rPr>
              <a:t>КРЗ и </a:t>
            </a:r>
            <a:r>
              <a:rPr lang="ru-RU" sz="1600" b="1" dirty="0">
                <a:solidFill>
                  <a:srgbClr val="C00000"/>
                </a:solidFill>
              </a:rPr>
              <a:t>трудозатрат</a:t>
            </a:r>
            <a:r>
              <a:rPr lang="ru-RU" sz="1600" dirty="0">
                <a:solidFill>
                  <a:srgbClr val="002060"/>
                </a:solidFill>
              </a:rPr>
              <a:t> на уровне отрасли, регионов и медицинских организаций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  <a:endParaRPr lang="ru-RU" sz="1600" dirty="0">
              <a:solidFill>
                <a:srgbClr val="002060"/>
              </a:solidFill>
            </a:endParaRPr>
          </a:p>
          <a:p>
            <a:pPr lvl="0"/>
            <a:r>
              <a:rPr lang="ru-RU" sz="1600" dirty="0">
                <a:solidFill>
                  <a:srgbClr val="002060"/>
                </a:solidFill>
              </a:rPr>
              <a:t>Совершенствование подходов к </a:t>
            </a:r>
            <a:r>
              <a:rPr lang="ru-RU" sz="1600" b="1" dirty="0">
                <a:solidFill>
                  <a:srgbClr val="C00000"/>
                </a:solidFill>
              </a:rPr>
              <a:t>планированию и прогнозированию потребности в </a:t>
            </a:r>
            <a:r>
              <a:rPr lang="ru-RU" sz="1600" b="1" dirty="0" smtClean="0">
                <a:solidFill>
                  <a:srgbClr val="C00000"/>
                </a:solidFill>
              </a:rPr>
              <a:t>КРЗ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  <a:endParaRPr lang="ru-RU" sz="1600" dirty="0">
              <a:solidFill>
                <a:srgbClr val="002060"/>
              </a:solidFill>
            </a:endParaRPr>
          </a:p>
          <a:p>
            <a:pPr lvl="0"/>
            <a:r>
              <a:rPr lang="ru-RU" sz="1600" dirty="0">
                <a:solidFill>
                  <a:srgbClr val="002060"/>
                </a:solidFill>
              </a:rPr>
              <a:t>Разработка и утверждение </a:t>
            </a:r>
            <a:r>
              <a:rPr lang="ru-RU" sz="1600" b="1" dirty="0">
                <a:solidFill>
                  <a:srgbClr val="C00000"/>
                </a:solidFill>
              </a:rPr>
              <a:t>профессиональных стандартов </a:t>
            </a:r>
            <a:r>
              <a:rPr lang="ru-RU" sz="1600" dirty="0">
                <a:solidFill>
                  <a:srgbClr val="002060"/>
                </a:solidFill>
              </a:rPr>
              <a:t>специалистов в области здравоохранения;</a:t>
            </a:r>
          </a:p>
          <a:p>
            <a:pPr lvl="0"/>
            <a:r>
              <a:rPr lang="ru-RU" sz="1600" dirty="0">
                <a:solidFill>
                  <a:srgbClr val="002060"/>
                </a:solidFill>
              </a:rPr>
              <a:t>Разработка и запуск </a:t>
            </a:r>
            <a:r>
              <a:rPr lang="ru-RU" sz="1600" b="1" dirty="0" err="1">
                <a:solidFill>
                  <a:srgbClr val="C00000"/>
                </a:solidFill>
              </a:rPr>
              <a:t>демо</a:t>
            </a:r>
            <a:r>
              <a:rPr lang="ru-RU" sz="1600" b="1" dirty="0">
                <a:solidFill>
                  <a:srgbClr val="C00000"/>
                </a:solidFill>
              </a:rPr>
              <a:t>-версии профессионального регистра КРЗ</a:t>
            </a:r>
            <a:r>
              <a:rPr lang="ru-RU" sz="1600" dirty="0">
                <a:solidFill>
                  <a:srgbClr val="002060"/>
                </a:solidFill>
              </a:rPr>
              <a:t>;</a:t>
            </a:r>
          </a:p>
          <a:p>
            <a:pPr lvl="0"/>
            <a:r>
              <a:rPr lang="ru-RU" sz="1600" dirty="0">
                <a:solidFill>
                  <a:srgbClr val="002060"/>
                </a:solidFill>
              </a:rPr>
              <a:t>Реорганизация отделов кадров </a:t>
            </a:r>
            <a:r>
              <a:rPr lang="ru-RU" sz="1600" dirty="0">
                <a:solidFill>
                  <a:srgbClr val="C00000"/>
                </a:solidFill>
              </a:rPr>
              <a:t>в кадровые службы, принятие корпоративных </a:t>
            </a:r>
            <a:r>
              <a:rPr lang="ru-RU" sz="1600" dirty="0">
                <a:solidFill>
                  <a:srgbClr val="002060"/>
                </a:solidFill>
              </a:rPr>
              <a:t>политик управления кадровыми ресурсами.</a:t>
            </a:r>
          </a:p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257800" y="323850"/>
            <a:ext cx="6796020" cy="6229350"/>
          </a:xfrm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2060"/>
                </a:solidFill>
              </a:rPr>
              <a:t>Долгосрочные результаты реализации Национальной </a:t>
            </a:r>
            <a:r>
              <a:rPr lang="kk-KZ" sz="2000" b="1" dirty="0">
                <a:solidFill>
                  <a:srgbClr val="002060"/>
                </a:solidFill>
              </a:rPr>
              <a:t>политики управления </a:t>
            </a:r>
            <a:r>
              <a:rPr lang="ru-RU" sz="2000" b="1" dirty="0">
                <a:solidFill>
                  <a:srgbClr val="002060"/>
                </a:solidFill>
              </a:rPr>
              <a:t>КРЗ (2019-2020 годы</a:t>
            </a:r>
            <a:r>
              <a:rPr lang="ru-RU" sz="2000" b="1" dirty="0" smtClean="0">
                <a:solidFill>
                  <a:srgbClr val="002060"/>
                </a:solidFill>
              </a:rPr>
              <a:t>)</a:t>
            </a:r>
          </a:p>
          <a:p>
            <a:pPr marL="0" indent="0">
              <a:buNone/>
            </a:pPr>
            <a:endParaRPr lang="ru-RU" sz="1600" dirty="0">
              <a:solidFill>
                <a:srgbClr val="002060"/>
              </a:solidFill>
            </a:endParaRPr>
          </a:p>
          <a:p>
            <a:pPr lvl="0"/>
            <a:r>
              <a:rPr lang="ru-RU" sz="1600" dirty="0">
                <a:solidFill>
                  <a:srgbClr val="002060"/>
                </a:solidFill>
              </a:rPr>
              <a:t>Создание </a:t>
            </a:r>
            <a:r>
              <a:rPr lang="ru-RU" sz="1600" b="1" dirty="0">
                <a:solidFill>
                  <a:srgbClr val="C00000"/>
                </a:solidFill>
              </a:rPr>
              <a:t>интегрированной системы планирования, найма, подготовки, развития и поддержки </a:t>
            </a:r>
            <a:r>
              <a:rPr lang="ru-RU" sz="1600" dirty="0">
                <a:solidFill>
                  <a:srgbClr val="002060"/>
                </a:solidFill>
              </a:rPr>
              <a:t>кадров здравоохранения, позволяющей отслеживать движение кадров в режиме реального времени и служить инструментом для принятия решений;</a:t>
            </a:r>
          </a:p>
          <a:p>
            <a:pPr lvl="0"/>
            <a:r>
              <a:rPr lang="ru-RU" sz="1600" b="1" dirty="0">
                <a:solidFill>
                  <a:srgbClr val="C00000"/>
                </a:solidFill>
              </a:rPr>
              <a:t>Пересмотр образовательных программ </a:t>
            </a:r>
            <a:r>
              <a:rPr lang="ru-RU" sz="1600" dirty="0">
                <a:solidFill>
                  <a:srgbClr val="002060"/>
                </a:solidFill>
              </a:rPr>
              <a:t>всех уровней, включая программы НПР на основе профессиональных стандартов;</a:t>
            </a:r>
          </a:p>
          <a:p>
            <a:pPr lvl="0"/>
            <a:r>
              <a:rPr lang="ru-RU" sz="1600" dirty="0">
                <a:solidFill>
                  <a:srgbClr val="002060"/>
                </a:solidFill>
              </a:rPr>
              <a:t> Создание </a:t>
            </a:r>
            <a:r>
              <a:rPr lang="ru-RU" sz="1600" b="1" dirty="0">
                <a:solidFill>
                  <a:srgbClr val="C00000"/>
                </a:solidFill>
              </a:rPr>
              <a:t>единого регистра КРЗ</a:t>
            </a:r>
            <a:r>
              <a:rPr lang="ru-RU" sz="1600" dirty="0">
                <a:solidFill>
                  <a:srgbClr val="002060"/>
                </a:solidFill>
              </a:rPr>
              <a:t>, интегрированного со всеми базами данных КРЗ</a:t>
            </a:r>
          </a:p>
          <a:p>
            <a:pPr lvl="0"/>
            <a:r>
              <a:rPr lang="ru-RU" sz="1600" dirty="0">
                <a:solidFill>
                  <a:srgbClr val="002060"/>
                </a:solidFill>
              </a:rPr>
              <a:t>Переход к </a:t>
            </a:r>
            <a:r>
              <a:rPr lang="ru-RU" sz="1600" b="1" dirty="0">
                <a:solidFill>
                  <a:srgbClr val="C00000"/>
                </a:solidFill>
              </a:rPr>
              <a:t>лицензированию специалистов </a:t>
            </a:r>
            <a:r>
              <a:rPr lang="ru-RU" sz="1600" b="1" dirty="0" smtClean="0">
                <a:solidFill>
                  <a:srgbClr val="C00000"/>
                </a:solidFill>
              </a:rPr>
              <a:t>здравоохранения</a:t>
            </a:r>
            <a:r>
              <a:rPr lang="ru-RU" sz="1600" dirty="0" smtClean="0">
                <a:solidFill>
                  <a:srgbClr val="002060"/>
                </a:solidFill>
              </a:rPr>
              <a:t>. </a:t>
            </a:r>
            <a:r>
              <a:rPr lang="ru-RU" sz="1600" dirty="0">
                <a:solidFill>
                  <a:srgbClr val="002060"/>
                </a:solidFill>
              </a:rPr>
              <a:t>Создание </a:t>
            </a:r>
            <a:r>
              <a:rPr lang="ru-RU" sz="1600" b="1" dirty="0">
                <a:solidFill>
                  <a:srgbClr val="C00000"/>
                </a:solidFill>
              </a:rPr>
              <a:t>эффективной системы оценки </a:t>
            </a:r>
            <a:r>
              <a:rPr lang="ru-RU" sz="1600" b="1" dirty="0" err="1" smtClean="0">
                <a:solidFill>
                  <a:srgbClr val="C00000"/>
                </a:solidFill>
              </a:rPr>
              <a:t>проф.подготовленности</a:t>
            </a:r>
            <a:r>
              <a:rPr lang="ru-RU" sz="1600" dirty="0">
                <a:solidFill>
                  <a:srgbClr val="002060"/>
                </a:solidFill>
              </a:rPr>
              <a:t>, подтверждения соответствия квалификации специалистов в области здравоохранения;</a:t>
            </a:r>
          </a:p>
          <a:p>
            <a:pPr lvl="0"/>
            <a:r>
              <a:rPr lang="ru-RU" sz="1600" b="1" dirty="0">
                <a:solidFill>
                  <a:srgbClr val="C00000"/>
                </a:solidFill>
              </a:rPr>
              <a:t>Повышение эффективности </a:t>
            </a:r>
            <a:r>
              <a:rPr lang="ru-RU" sz="1600" b="1" dirty="0" smtClean="0">
                <a:solidFill>
                  <a:srgbClr val="C00000"/>
                </a:solidFill>
              </a:rPr>
              <a:t>управления</a:t>
            </a:r>
            <a:r>
              <a:rPr lang="ru-RU" sz="1600" dirty="0" smtClean="0">
                <a:solidFill>
                  <a:srgbClr val="002060"/>
                </a:solidFill>
              </a:rPr>
              <a:t> человеческими </a:t>
            </a:r>
            <a:r>
              <a:rPr lang="ru-RU" sz="1600" dirty="0">
                <a:solidFill>
                  <a:srgbClr val="002060"/>
                </a:solidFill>
              </a:rPr>
              <a:t>ресурсами в отрасли здравоохранения;</a:t>
            </a:r>
          </a:p>
          <a:p>
            <a:pPr lvl="0"/>
            <a:r>
              <a:rPr lang="ru-RU" sz="1600" dirty="0">
                <a:solidFill>
                  <a:srgbClr val="002060"/>
                </a:solidFill>
              </a:rPr>
              <a:t>Частичная </a:t>
            </a:r>
            <a:r>
              <a:rPr lang="ru-RU" sz="1600" b="1" dirty="0" smtClean="0">
                <a:solidFill>
                  <a:srgbClr val="C00000"/>
                </a:solidFill>
              </a:rPr>
              <a:t>передача к ПМА </a:t>
            </a:r>
            <a:r>
              <a:rPr lang="ru-RU" sz="1600" b="1" dirty="0">
                <a:solidFill>
                  <a:srgbClr val="C00000"/>
                </a:solidFill>
              </a:rPr>
              <a:t>функций по развитию </a:t>
            </a:r>
            <a:r>
              <a:rPr lang="ru-RU" sz="1600" b="1" dirty="0" smtClean="0">
                <a:solidFill>
                  <a:srgbClr val="C00000"/>
                </a:solidFill>
              </a:rPr>
              <a:t>КРЗ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Рост </a:t>
            </a:r>
            <a:r>
              <a:rPr lang="ru-RU" sz="1600" dirty="0">
                <a:solidFill>
                  <a:srgbClr val="002060"/>
                </a:solidFill>
              </a:rPr>
              <a:t>обеспеченности отрасли </a:t>
            </a:r>
            <a:r>
              <a:rPr lang="ru-RU" sz="1600" b="1" dirty="0">
                <a:solidFill>
                  <a:srgbClr val="C00000"/>
                </a:solidFill>
              </a:rPr>
              <a:t>конкурентоспособными специалистами</a:t>
            </a:r>
            <a:r>
              <a:rPr lang="ru-RU" sz="1600" dirty="0">
                <a:solidFill>
                  <a:srgbClr val="002060"/>
                </a:solidFill>
              </a:rPr>
              <a:t>, способными отвечать на существующие и новые вызовы для здравоохранения РК;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Гибкое </a:t>
            </a:r>
            <a:r>
              <a:rPr lang="ru-RU" sz="1600" b="1" dirty="0">
                <a:solidFill>
                  <a:srgbClr val="C00000"/>
                </a:solidFill>
              </a:rPr>
              <a:t>реагирование организаций здравоохранения </a:t>
            </a:r>
            <a:r>
              <a:rPr lang="ru-RU" sz="1600" dirty="0">
                <a:solidFill>
                  <a:srgbClr val="002060"/>
                </a:solidFill>
              </a:rPr>
              <a:t>на изменения рынка труда и потребности пациентов.</a:t>
            </a:r>
          </a:p>
          <a:p>
            <a:pPr lvl="0"/>
            <a:endParaRPr lang="ru-RU" sz="1600" dirty="0">
              <a:solidFill>
                <a:srgbClr val="002060"/>
              </a:solidFill>
            </a:endParaRPr>
          </a:p>
          <a:p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486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52650" y="2442949"/>
            <a:ext cx="7886700" cy="1364776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Спасибо за внимание!</a:t>
            </a:r>
            <a:endParaRPr lang="ru-RU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17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894154568"/>
              </p:ext>
            </p:extLst>
          </p:nvPr>
        </p:nvGraphicFramePr>
        <p:xfrm>
          <a:off x="143933" y="549275"/>
          <a:ext cx="12048067" cy="601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16921" y="284849"/>
            <a:ext cx="11036879" cy="500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Основные предпосылки для совершенствования системы управления человеческими ресурсами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10600" y="8022847"/>
            <a:ext cx="2743200" cy="365125"/>
          </a:xfrm>
        </p:spPr>
        <p:txBody>
          <a:bodyPr/>
          <a:lstStyle/>
          <a:p>
            <a:fld id="{15C34FFB-2702-4754-B66A-4F68D658AE82}" type="slidenum">
              <a:rPr lang="ru-RU" sz="1500" smtClean="0"/>
              <a:pPr/>
              <a:t>2</a:t>
            </a:fld>
            <a:endParaRPr lang="ru-RU" sz="1500"/>
          </a:p>
        </p:txBody>
      </p:sp>
      <p:sp>
        <p:nvSpPr>
          <p:cNvPr id="5" name="Прямоугольник 4"/>
          <p:cNvSpPr/>
          <p:nvPr/>
        </p:nvSpPr>
        <p:spPr>
          <a:xfrm>
            <a:off x="7873689" y="3905935"/>
            <a:ext cx="39122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Разработка национальной, региональных </a:t>
            </a:r>
            <a:r>
              <a:rPr lang="ru-RU" b="1" dirty="0">
                <a:solidFill>
                  <a:srgbClr val="C00000"/>
                </a:solidFill>
                <a:ea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корпоративных политик </a:t>
            </a:r>
            <a:r>
              <a:rPr lang="ru-RU" b="1" dirty="0">
                <a:solidFill>
                  <a:srgbClr val="C00000"/>
                </a:solidFill>
                <a:ea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программ управления человеческими ресурсами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9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4947" y="0"/>
            <a:ext cx="10867053" cy="73084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</a:rPr>
              <a:t>Глобальная стратегия для развития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КРЗ: </a:t>
            </a:r>
            <a:r>
              <a:rPr lang="ru-RU" sz="2800" b="1" dirty="0">
                <a:solidFill>
                  <a:srgbClr val="002060"/>
                </a:solidFill>
                <a:latin typeface="+mn-lt"/>
              </a:rPr>
              <a:t>трудовые ресурсы 2030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г.</a:t>
            </a:r>
            <a:endParaRPr lang="ru-RU" sz="28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3375577"/>
            <a:ext cx="4198776" cy="14793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5000"/>
              </a:lnSpc>
            </a:pPr>
            <a:r>
              <a:rPr lang="ru-RU" dirty="0" smtClean="0">
                <a:solidFill>
                  <a:srgbClr val="002060"/>
                </a:solidFill>
              </a:rPr>
              <a:t>Цель </a:t>
            </a:r>
            <a:r>
              <a:rPr lang="ru-RU" dirty="0">
                <a:solidFill>
                  <a:srgbClr val="002060"/>
                </a:solidFill>
              </a:rPr>
              <a:t>2. Согласование инвестиций в </a:t>
            </a:r>
            <a:r>
              <a:rPr lang="ru-RU" dirty="0" smtClean="0">
                <a:solidFill>
                  <a:srgbClr val="002060"/>
                </a:solidFill>
              </a:rPr>
              <a:t>КРЗ с </a:t>
            </a:r>
            <a:r>
              <a:rPr lang="ru-RU" dirty="0">
                <a:solidFill>
                  <a:srgbClr val="002060"/>
                </a:solidFill>
              </a:rPr>
              <a:t>нынешними и будущими потребностями населения и систем здравоохранения, учитывая динамику рынка труда и стратегии в области </a:t>
            </a:r>
            <a:r>
              <a:rPr lang="ru-RU" dirty="0" smtClean="0">
                <a:solidFill>
                  <a:srgbClr val="002060"/>
                </a:solidFill>
              </a:rPr>
              <a:t>образования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5192276"/>
            <a:ext cx="4198776" cy="16143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5000"/>
              </a:lnSpc>
            </a:pPr>
            <a:r>
              <a:rPr lang="ru-RU" dirty="0">
                <a:solidFill>
                  <a:srgbClr val="002060"/>
                </a:solidFill>
              </a:rPr>
              <a:t>Цель 3. Создание потенциала учреждений на субнациональном, национальном, региональном и глобальном уровнях для эффективного руководства государственной </a:t>
            </a:r>
            <a:r>
              <a:rPr lang="ru-RU" dirty="0" smtClean="0">
                <a:solidFill>
                  <a:srgbClr val="002060"/>
                </a:solidFill>
              </a:rPr>
              <a:t>политикой в </a:t>
            </a:r>
            <a:r>
              <a:rPr lang="ru-RU" dirty="0">
                <a:solidFill>
                  <a:srgbClr val="002060"/>
                </a:solidFill>
              </a:rPr>
              <a:t>области </a:t>
            </a:r>
            <a:r>
              <a:rPr lang="ru-RU" dirty="0" smtClean="0">
                <a:solidFill>
                  <a:srgbClr val="002060"/>
                </a:solidFill>
              </a:rPr>
              <a:t>КРЗ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www.who.int/entity/hrh/resources/global_strat_human_resourc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324947" cy="185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98776" y="719454"/>
            <a:ext cx="7993225" cy="2308324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долгосрочная национальная стратегия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здравоохранения;</a:t>
            </a: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достойные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условиям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работы 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эффективное использование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имеющихся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ресурсов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оптимизация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мотивации,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удержания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, справедливого распределения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КРЗ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использование возможностей в области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ИКТ</a:t>
            </a: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содействие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безопасности и защите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медработников;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укрепление потенциала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организаций образования и ППС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справедливые условия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найма в условиях благоприятной и учитывающей гендерные аспекты рабочей среды;</a:t>
            </a: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540385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сотрудничество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между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правительством, НПО и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другими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органами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98776" y="3182885"/>
            <a:ext cx="7993223" cy="1643527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создание потенциала в области планирования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КРЗ</a:t>
            </a: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многосекторальные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действия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 отношении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КРЗ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инвестирование в достойные условия труда </a:t>
            </a:r>
            <a:endParaRPr lang="ru-RU" sz="1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инвестирование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подготовку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прием,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распределение и удержание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КРЗ</a:t>
            </a: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усиление повестки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дня, касающейся профессиональных навыков и занятости;</a:t>
            </a: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стимулирование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рыночного спроса и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предложений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 отношении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КРЗ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мобилизация ресурсов для КРЗ  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98777" y="5006940"/>
            <a:ext cx="7993222" cy="186512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наличие</a:t>
            </a:r>
            <a:r>
              <a:rPr lang="kk-KZ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на национальном уровне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подразделения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КРЗ, подотчетного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МЗ 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разработка эффективной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политики, норм и руководящих принципов в области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КРЗ;</a:t>
            </a: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согласование усилий работников СОЗ с социальными детерминантами здоровья;</a:t>
            </a: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согласование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стимулов для подготовки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КРЗ и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оказания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мед.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помощи с целями общественного здравоохранения и потребностями населения;</a:t>
            </a: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укрепление институциональной среды для подготовки, распределения, удержания и управления эффективностью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КРЗ;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9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адаптация гибких подходов к развитию КРЗ к конкретным условиям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страны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1756745"/>
            <a:ext cx="4198776" cy="13239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5000"/>
              </a:lnSpc>
            </a:pPr>
            <a:r>
              <a:rPr lang="ru-RU" dirty="0">
                <a:solidFill>
                  <a:srgbClr val="002060"/>
                </a:solidFill>
              </a:rPr>
              <a:t>Цель 1. Оптимизация эффективности, качества и воздействия трудовых ресурсов здравоохранения с помощью основанной на фактических данных политики в области </a:t>
            </a:r>
            <a:r>
              <a:rPr lang="ru-RU" dirty="0" smtClean="0">
                <a:solidFill>
                  <a:srgbClr val="002060"/>
                </a:solidFill>
              </a:rPr>
              <a:t>КРЗ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19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481692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</a:rPr>
              <a:t>SWOT</a:t>
            </a:r>
            <a:r>
              <a:rPr lang="ru-RU" sz="3200" b="1" dirty="0">
                <a:solidFill>
                  <a:srgbClr val="002060"/>
                </a:solidFill>
              </a:rPr>
              <a:t>-анализ системы управления </a:t>
            </a:r>
            <a:r>
              <a:rPr lang="ru-RU" sz="3200" b="1" dirty="0" smtClean="0">
                <a:solidFill>
                  <a:srgbClr val="002060"/>
                </a:solidFill>
              </a:rPr>
              <a:t>КРЗ в РК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83548" y="443593"/>
            <a:ext cx="21750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Сильные стороны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14604" y="647700"/>
            <a:ext cx="5900446" cy="1023137"/>
          </a:xfrm>
          <a:prstGeom prst="rightArrow">
            <a:avLst>
              <a:gd name="adj1" fmla="val 69048"/>
              <a:gd name="adj2" fmla="val 5931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5000"/>
              </a:lnSpc>
            </a:pPr>
            <a:r>
              <a:rPr lang="ru-RU" dirty="0" smtClean="0">
                <a:solidFill>
                  <a:srgbClr val="002060"/>
                </a:solidFill>
              </a:rPr>
              <a:t>Относительно высокая обеспеченность медицинскими кадрами в сравнении с общемировыми показателями</a:t>
            </a:r>
            <a:endParaRPr lang="ru-RU" dirty="0" smtClean="0"/>
          </a:p>
        </p:txBody>
      </p:sp>
      <p:sp>
        <p:nvSpPr>
          <p:cNvPr id="12" name="Стрелка влево 11"/>
          <p:cNvSpPr/>
          <p:nvPr/>
        </p:nvSpPr>
        <p:spPr>
          <a:xfrm>
            <a:off x="6421794" y="661307"/>
            <a:ext cx="5562600" cy="1023137"/>
          </a:xfrm>
          <a:prstGeom prst="leftArrow">
            <a:avLst>
              <a:gd name="adj1" fmla="val 69048"/>
              <a:gd name="adj2" fmla="val 5931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5000"/>
              </a:lnSpc>
            </a:pP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Разрозненные базы данных по КРЗ, Система учета КРЗ не соответствует международным </a:t>
            </a:r>
            <a:r>
              <a:rPr lang="ru-RU" dirty="0" smtClean="0">
                <a:solidFill>
                  <a:srgbClr val="002060"/>
                </a:solidFill>
                <a:ea typeface="Calibri" panose="020F0502020204030204" pitchFamily="34" charset="0"/>
              </a:rPr>
              <a:t>стандартам</a:t>
            </a:r>
            <a:endParaRPr lang="ru-RU" dirty="0">
              <a:solidFill>
                <a:srgbClr val="002060"/>
              </a:solidFill>
              <a:ea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450071" y="443593"/>
            <a:ext cx="20292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Слабые стороны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214604" y="1747097"/>
            <a:ext cx="5900446" cy="996984"/>
          </a:xfrm>
          <a:prstGeom prst="rightArrow">
            <a:avLst>
              <a:gd name="adj1" fmla="val 69048"/>
              <a:gd name="adj2" fmla="val 6092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5000"/>
              </a:lnSpc>
            </a:pPr>
            <a:r>
              <a:rPr lang="ru-RU" dirty="0">
                <a:solidFill>
                  <a:srgbClr val="002060"/>
                </a:solidFill>
              </a:rPr>
              <a:t>Государственная поддержка системы здравоохранения (отраслевые бюджетные программы) </a:t>
            </a:r>
            <a:r>
              <a:rPr lang="ru-RU" dirty="0" smtClean="0">
                <a:solidFill>
                  <a:srgbClr val="002060"/>
                </a:solidFill>
              </a:rPr>
              <a:t>и медицинского </a:t>
            </a:r>
            <a:r>
              <a:rPr lang="ru-RU" dirty="0">
                <a:solidFill>
                  <a:srgbClr val="002060"/>
                </a:solidFill>
              </a:rPr>
              <a:t>образования</a:t>
            </a:r>
            <a:endParaRPr lang="ru-RU" dirty="0" smtClean="0"/>
          </a:p>
        </p:txBody>
      </p:sp>
      <p:sp>
        <p:nvSpPr>
          <p:cNvPr id="15" name="Стрелка влево 14"/>
          <p:cNvSpPr/>
          <p:nvPr/>
        </p:nvSpPr>
        <p:spPr>
          <a:xfrm>
            <a:off x="6421794" y="1760704"/>
            <a:ext cx="5562600" cy="983377"/>
          </a:xfrm>
          <a:prstGeom prst="leftArrow">
            <a:avLst>
              <a:gd name="adj1" fmla="val 69048"/>
              <a:gd name="adj2" fmla="val 6110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5000"/>
              </a:lnSpc>
            </a:pP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Неэффективное планирование КРЗ (устаревшие штатные нормативы, недостаточный потенциал </a:t>
            </a:r>
            <a:r>
              <a:rPr lang="ru-RU" dirty="0" smtClean="0">
                <a:solidFill>
                  <a:srgbClr val="002060"/>
                </a:solidFill>
                <a:ea typeface="Calibri" panose="020F0502020204030204" pitchFamily="34" charset="0"/>
              </a:rPr>
              <a:t>в </a:t>
            </a: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планировании и прогнозировании КРЗ)</a:t>
            </a:r>
          </a:p>
        </p:txBody>
      </p:sp>
      <p:sp>
        <p:nvSpPr>
          <p:cNvPr id="16" name="Стрелка вправо 15"/>
          <p:cNvSpPr/>
          <p:nvPr/>
        </p:nvSpPr>
        <p:spPr>
          <a:xfrm>
            <a:off x="214604" y="2828385"/>
            <a:ext cx="5900446" cy="970628"/>
          </a:xfrm>
          <a:prstGeom prst="rightArrow">
            <a:avLst>
              <a:gd name="adj1" fmla="val 69048"/>
              <a:gd name="adj2" fmla="val 628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>
              <a:lnSpc>
                <a:spcPct val="75000"/>
              </a:lnSpc>
            </a:pPr>
            <a:r>
              <a:rPr lang="ru-RU" dirty="0">
                <a:solidFill>
                  <a:srgbClr val="002060"/>
                </a:solidFill>
              </a:rPr>
              <a:t>Наличие широкой сети организаций </a:t>
            </a:r>
            <a:r>
              <a:rPr lang="ru-RU" dirty="0" err="1" smtClean="0">
                <a:solidFill>
                  <a:srgbClr val="002060"/>
                </a:solidFill>
              </a:rPr>
              <a:t>мед.образования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  <a:p>
            <a:pPr algn="ctr">
              <a:lnSpc>
                <a:spcPct val="75000"/>
              </a:lnSpc>
            </a:pPr>
            <a:r>
              <a:rPr lang="kk-KZ" dirty="0" smtClean="0">
                <a:solidFill>
                  <a:srgbClr val="002060"/>
                </a:solidFill>
              </a:rPr>
              <a:t>Стандартизация инфраструктуры </a:t>
            </a:r>
            <a:r>
              <a:rPr lang="kk-KZ" dirty="0">
                <a:solidFill>
                  <a:srgbClr val="002060"/>
                </a:solidFill>
              </a:rPr>
              <a:t>медицинского </a:t>
            </a:r>
            <a:r>
              <a:rPr lang="kk-KZ" dirty="0" smtClean="0">
                <a:solidFill>
                  <a:srgbClr val="002060"/>
                </a:solidFill>
              </a:rPr>
              <a:t>образования</a:t>
            </a:r>
            <a:r>
              <a:rPr lang="ru-RU" dirty="0" smtClean="0">
                <a:solidFill>
                  <a:srgbClr val="002060"/>
                </a:solidFill>
              </a:rPr>
              <a:t>, образовательных программ</a:t>
            </a:r>
            <a:endParaRPr lang="ru-RU" dirty="0" smtClean="0"/>
          </a:p>
        </p:txBody>
      </p:sp>
      <p:sp>
        <p:nvSpPr>
          <p:cNvPr id="17" name="Стрелка влево 16"/>
          <p:cNvSpPr/>
          <p:nvPr/>
        </p:nvSpPr>
        <p:spPr>
          <a:xfrm>
            <a:off x="6421794" y="2828385"/>
            <a:ext cx="5562600" cy="958561"/>
          </a:xfrm>
          <a:prstGeom prst="leftArrow">
            <a:avLst>
              <a:gd name="adj1" fmla="val 69048"/>
              <a:gd name="adj2" fmla="val 6501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5000"/>
              </a:lnSpc>
            </a:pPr>
            <a:r>
              <a:rPr lang="ru-RU" dirty="0" smtClean="0">
                <a:solidFill>
                  <a:srgbClr val="002060"/>
                </a:solidFill>
                <a:ea typeface="Calibri" panose="020F0502020204030204" pitchFamily="34" charset="0"/>
              </a:rPr>
              <a:t>Существующие требования и нормативы не учитывают специфику </a:t>
            </a:r>
            <a:r>
              <a:rPr lang="ru-RU" dirty="0" err="1" smtClean="0">
                <a:solidFill>
                  <a:srgbClr val="002060"/>
                </a:solidFill>
                <a:ea typeface="Calibri" panose="020F0502020204030204" pitchFamily="34" charset="0"/>
              </a:rPr>
              <a:t>мед.образования</a:t>
            </a: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.</a:t>
            </a:r>
            <a:r>
              <a:rPr lang="ru-RU" dirty="0" smtClean="0">
                <a:solidFill>
                  <a:srgbClr val="002060"/>
                </a:solidFill>
                <a:ea typeface="Calibri" panose="020F0502020204030204" pitchFamily="34" charset="0"/>
              </a:rPr>
              <a:t> Отсутствие </a:t>
            </a: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профессиональных </a:t>
            </a:r>
            <a:r>
              <a:rPr lang="ru-RU" dirty="0" smtClean="0">
                <a:solidFill>
                  <a:srgbClr val="002060"/>
                </a:solidFill>
                <a:ea typeface="Calibri" panose="020F0502020204030204" pitchFamily="34" charset="0"/>
              </a:rPr>
              <a:t>стандартов, </a:t>
            </a:r>
            <a:endParaRPr lang="ru-RU" dirty="0">
              <a:solidFill>
                <a:srgbClr val="002060"/>
              </a:solidFill>
              <a:ea typeface="Calibri" panose="020F0502020204030204" pitchFamily="34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214604" y="3828870"/>
            <a:ext cx="5900446" cy="971730"/>
          </a:xfrm>
          <a:prstGeom prst="rightArrow">
            <a:avLst>
              <a:gd name="adj1" fmla="val 69048"/>
              <a:gd name="adj2" fmla="val 6176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5000"/>
              </a:lnSpc>
            </a:pPr>
            <a:r>
              <a:rPr lang="ru-RU" dirty="0">
                <a:solidFill>
                  <a:srgbClr val="002060"/>
                </a:solidFill>
              </a:rPr>
              <a:t>Доступное медицинское образование (наличие системы образовательных грантов)</a:t>
            </a:r>
            <a:endParaRPr lang="ru-RU" dirty="0" smtClean="0"/>
          </a:p>
        </p:txBody>
      </p:sp>
      <p:sp>
        <p:nvSpPr>
          <p:cNvPr id="19" name="Стрелка влево 18"/>
          <p:cNvSpPr/>
          <p:nvPr/>
        </p:nvSpPr>
        <p:spPr>
          <a:xfrm>
            <a:off x="6421794" y="3842477"/>
            <a:ext cx="5562600" cy="958123"/>
          </a:xfrm>
          <a:prstGeom prst="leftArrow">
            <a:avLst>
              <a:gd name="adj1" fmla="val 69048"/>
              <a:gd name="adj2" fmla="val 6193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5000"/>
              </a:lnSpc>
            </a:pPr>
            <a:r>
              <a:rPr lang="ru-RU" dirty="0" smtClean="0">
                <a:solidFill>
                  <a:srgbClr val="002060"/>
                </a:solidFill>
                <a:ea typeface="Calibri" panose="020F0502020204030204" pitchFamily="34" charset="0"/>
              </a:rPr>
              <a:t>Недостаточно-эффективная система оценка обучающихся на «входе» и «выходе»</a:t>
            </a:r>
          </a:p>
          <a:p>
            <a:pPr lvl="0" algn="ctr">
              <a:lnSpc>
                <a:spcPct val="75000"/>
              </a:lnSpc>
            </a:pP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Недостаточное качество подготовки </a:t>
            </a:r>
            <a:r>
              <a:rPr lang="ru-RU" dirty="0" smtClean="0">
                <a:solidFill>
                  <a:srgbClr val="002060"/>
                </a:solidFill>
                <a:ea typeface="Calibri" panose="020F0502020204030204" pitchFamily="34" charset="0"/>
              </a:rPr>
              <a:t>мед. </a:t>
            </a: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кадров</a:t>
            </a:r>
          </a:p>
        </p:txBody>
      </p:sp>
      <p:sp>
        <p:nvSpPr>
          <p:cNvPr id="20" name="Стрелка вправо 19"/>
          <p:cNvSpPr/>
          <p:nvPr/>
        </p:nvSpPr>
        <p:spPr>
          <a:xfrm>
            <a:off x="214604" y="4863133"/>
            <a:ext cx="5900446" cy="1016873"/>
          </a:xfrm>
          <a:prstGeom prst="rightArrow">
            <a:avLst>
              <a:gd name="adj1" fmla="val 69048"/>
              <a:gd name="adj2" fmla="val 593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75000"/>
              </a:lnSpc>
              <a:spcBef>
                <a:spcPts val="1200"/>
              </a:spcBef>
            </a:pPr>
            <a:r>
              <a:rPr lang="ru-RU" dirty="0">
                <a:solidFill>
                  <a:srgbClr val="002060"/>
                </a:solidFill>
              </a:rPr>
              <a:t>Внедрение института менеджеров здравоохранения</a:t>
            </a:r>
          </a:p>
        </p:txBody>
      </p:sp>
      <p:sp>
        <p:nvSpPr>
          <p:cNvPr id="21" name="Стрелка влево 20"/>
          <p:cNvSpPr/>
          <p:nvPr/>
        </p:nvSpPr>
        <p:spPr>
          <a:xfrm>
            <a:off x="6421794" y="4864673"/>
            <a:ext cx="5562600" cy="1015333"/>
          </a:xfrm>
          <a:prstGeom prst="leftArrow">
            <a:avLst>
              <a:gd name="adj1" fmla="val 69048"/>
              <a:gd name="adj2" fmla="val 5938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5000"/>
              </a:lnSpc>
            </a:pP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Отсутствие современных </a:t>
            </a:r>
            <a:r>
              <a:rPr lang="en-US" dirty="0">
                <a:solidFill>
                  <a:srgbClr val="002060"/>
                </a:solidFill>
                <a:ea typeface="Calibri" panose="020F0502020204030204" pitchFamily="34" charset="0"/>
              </a:rPr>
              <a:t>HR</a:t>
            </a:r>
            <a:r>
              <a:rPr lang="kk-KZ" dirty="0">
                <a:solidFill>
                  <a:srgbClr val="002060"/>
                </a:solidFill>
                <a:ea typeface="Calibri" panose="020F0502020204030204" pitchFamily="34" charset="0"/>
              </a:rPr>
              <a:t>-служб в мед</a:t>
            </a:r>
            <a:r>
              <a:rPr lang="kk-KZ" dirty="0" smtClean="0">
                <a:solidFill>
                  <a:srgbClr val="002060"/>
                </a:solidFill>
                <a:ea typeface="Calibri" panose="020F0502020204030204" pitchFamily="34" charset="0"/>
              </a:rPr>
              <a:t>. организациях</a:t>
            </a:r>
            <a:r>
              <a:rPr lang="kk-KZ" dirty="0">
                <a:solidFill>
                  <a:srgbClr val="002060"/>
                </a:solidFill>
                <a:ea typeface="Calibri" panose="020F0502020204030204" pitchFamily="34" charset="0"/>
              </a:rPr>
              <a:t>, н</a:t>
            </a:r>
            <a:r>
              <a:rPr lang="ru-RU" dirty="0" err="1">
                <a:solidFill>
                  <a:srgbClr val="002060"/>
                </a:solidFill>
                <a:ea typeface="Calibri" panose="020F0502020204030204" pitchFamily="34" charset="0"/>
              </a:rPr>
              <a:t>изкий</a:t>
            </a: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 потенциал специалистов отделов кадров в вопросах </a:t>
            </a:r>
            <a:r>
              <a:rPr lang="en-US" dirty="0">
                <a:solidFill>
                  <a:srgbClr val="002060"/>
                </a:solidFill>
                <a:ea typeface="Calibri" panose="020F0502020204030204" pitchFamily="34" charset="0"/>
              </a:rPr>
              <a:t>HR</a:t>
            </a: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-менеджмента</a:t>
            </a:r>
          </a:p>
        </p:txBody>
      </p:sp>
      <p:sp>
        <p:nvSpPr>
          <p:cNvPr id="22" name="Стрелка вправо 21"/>
          <p:cNvSpPr/>
          <p:nvPr/>
        </p:nvSpPr>
        <p:spPr>
          <a:xfrm>
            <a:off x="231710" y="5947101"/>
            <a:ext cx="5900446" cy="1016873"/>
          </a:xfrm>
          <a:prstGeom prst="rightArrow">
            <a:avLst>
              <a:gd name="adj1" fmla="val 69048"/>
              <a:gd name="adj2" fmla="val 593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5000"/>
              </a:lnSpc>
              <a:spcBef>
                <a:spcPts val="1200"/>
              </a:spcBef>
            </a:pPr>
            <a:r>
              <a:rPr lang="ru-RU" dirty="0">
                <a:solidFill>
                  <a:srgbClr val="002060"/>
                </a:solidFill>
              </a:rPr>
              <a:t>Наличие необходимой нормативно-правовой базы, регулирующей деятельность работников здравоохранения и требования к ним</a:t>
            </a:r>
          </a:p>
        </p:txBody>
      </p:sp>
      <p:sp>
        <p:nvSpPr>
          <p:cNvPr id="23" name="Стрелка влево 22"/>
          <p:cNvSpPr/>
          <p:nvPr/>
        </p:nvSpPr>
        <p:spPr>
          <a:xfrm>
            <a:off x="6438900" y="5948641"/>
            <a:ext cx="5562600" cy="1015333"/>
          </a:xfrm>
          <a:prstGeom prst="leftArrow">
            <a:avLst>
              <a:gd name="adj1" fmla="val 69048"/>
              <a:gd name="adj2" fmla="val 5938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0000"/>
              </a:lnSpc>
              <a:spcBef>
                <a:spcPts val="1200"/>
              </a:spcBef>
              <a:spcAft>
                <a:spcPts val="0"/>
              </a:spcAft>
              <a:tabLst>
                <a:tab pos="450215" algn="l"/>
                <a:tab pos="540385" algn="l"/>
              </a:tabLst>
            </a:pP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Низкая оплата труда </a:t>
            </a:r>
            <a:r>
              <a:rPr lang="ru-RU" dirty="0" err="1" smtClean="0">
                <a:solidFill>
                  <a:srgbClr val="002060"/>
                </a:solidFill>
                <a:ea typeface="Calibri" panose="020F0502020204030204" pitchFamily="34" charset="0"/>
              </a:rPr>
              <a:t>мед.работников</a:t>
            </a:r>
            <a:r>
              <a:rPr lang="ru-RU" dirty="0" smtClean="0">
                <a:solidFill>
                  <a:srgbClr val="002060"/>
                </a:solidFill>
                <a:ea typeface="Calibri" panose="020F0502020204030204" pitchFamily="34" charset="0"/>
              </a:rPr>
              <a:t>. Низкий </a:t>
            </a: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престиж </a:t>
            </a:r>
            <a:r>
              <a:rPr lang="ru-RU" dirty="0" smtClean="0">
                <a:solidFill>
                  <a:srgbClr val="002060"/>
                </a:solidFill>
                <a:ea typeface="Calibri" panose="020F0502020204030204" pitchFamily="34" charset="0"/>
              </a:rPr>
              <a:t>медицинских профессий. Отсутствие </a:t>
            </a: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</a:rPr>
              <a:t>системы гарантирования </a:t>
            </a:r>
            <a:r>
              <a:rPr lang="ru-RU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проф. </a:t>
            </a:r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</a:rPr>
              <a:t>ответственности </a:t>
            </a:r>
            <a:r>
              <a:rPr lang="ru-RU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мед.</a:t>
            </a:r>
            <a:r>
              <a:rPr lang="ru-RU" dirty="0" smtClean="0">
                <a:solidFill>
                  <a:srgbClr val="002060"/>
                </a:solidFill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</a:rPr>
              <a:t>работников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15050" y="481692"/>
            <a:ext cx="323850" cy="63763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 А</a:t>
            </a: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Ы</a:t>
            </a:r>
          </a:p>
        </p:txBody>
      </p:sp>
    </p:spTree>
    <p:extLst>
      <p:ext uri="{BB962C8B-B14F-4D97-AF65-F5344CB8AC3E}">
        <p14:creationId xmlns:p14="http://schemas.microsoft.com/office/powerpoint/2010/main" val="298796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481692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</a:rPr>
              <a:t>SWOT</a:t>
            </a:r>
            <a:r>
              <a:rPr lang="ru-RU" sz="3200" b="1" dirty="0">
                <a:solidFill>
                  <a:srgbClr val="002060"/>
                </a:solidFill>
              </a:rPr>
              <a:t>-анализ системы управления </a:t>
            </a:r>
            <a:r>
              <a:rPr lang="ru-RU" sz="3200" b="1" dirty="0" smtClean="0">
                <a:solidFill>
                  <a:srgbClr val="002060"/>
                </a:solidFill>
              </a:rPr>
              <a:t>КРЗ в РК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83548" y="443593"/>
            <a:ext cx="1708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Возможности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14604" y="800100"/>
            <a:ext cx="5900446" cy="1023137"/>
          </a:xfrm>
          <a:prstGeom prst="rightArrow">
            <a:avLst>
              <a:gd name="adj1" fmla="val 69048"/>
              <a:gd name="adj2" fmla="val 5931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5000"/>
              </a:lnSpc>
            </a:pPr>
            <a:r>
              <a:rPr lang="kk-KZ" dirty="0">
                <a:solidFill>
                  <a:srgbClr val="002060"/>
                </a:solidFill>
              </a:rPr>
              <a:t>Модернизация медицинского образования на основе стратегического партнерства партнерства медицинских ВУЗов и зарубежных университетов</a:t>
            </a:r>
            <a:endParaRPr lang="ru-RU" dirty="0" smtClean="0"/>
          </a:p>
        </p:txBody>
      </p:sp>
      <p:sp>
        <p:nvSpPr>
          <p:cNvPr id="12" name="Стрелка влево 11"/>
          <p:cNvSpPr/>
          <p:nvPr/>
        </p:nvSpPr>
        <p:spPr>
          <a:xfrm>
            <a:off x="6440844" y="870857"/>
            <a:ext cx="5562600" cy="1023137"/>
          </a:xfrm>
          <a:prstGeom prst="leftArrow">
            <a:avLst>
              <a:gd name="adj1" fmla="val 69048"/>
              <a:gd name="adj2" fmla="val 5931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5000"/>
              </a:lnSpc>
            </a:pPr>
            <a:r>
              <a:rPr lang="ru-RU" dirty="0">
                <a:solidFill>
                  <a:srgbClr val="002060"/>
                </a:solidFill>
              </a:rPr>
              <a:t>«Утечка мозгов»: отток лучших, квалифицированных кадров за рубеж или в иные индустрии (работа не по специальности)</a:t>
            </a:r>
            <a:endParaRPr lang="ru-RU" dirty="0">
              <a:solidFill>
                <a:srgbClr val="002060"/>
              </a:solidFill>
              <a:ea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78621" y="443593"/>
            <a:ext cx="975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Угрозы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214604" y="2013797"/>
            <a:ext cx="5900446" cy="996984"/>
          </a:xfrm>
          <a:prstGeom prst="rightArrow">
            <a:avLst>
              <a:gd name="adj1" fmla="val 69048"/>
              <a:gd name="adj2" fmla="val 6092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5000"/>
              </a:lnSpc>
              <a:spcBef>
                <a:spcPts val="1200"/>
              </a:spcBef>
            </a:pPr>
            <a:r>
              <a:rPr lang="ru-RU" dirty="0" smtClean="0">
                <a:solidFill>
                  <a:srgbClr val="002060"/>
                </a:solidFill>
              </a:rPr>
              <a:t>Развитие в РК системы гарантирования и страхования профессиональных рисков. Внедрение института медиации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Стрелка влево 14"/>
          <p:cNvSpPr/>
          <p:nvPr/>
        </p:nvSpPr>
        <p:spPr>
          <a:xfrm>
            <a:off x="6440844" y="2084554"/>
            <a:ext cx="5562600" cy="743831"/>
          </a:xfrm>
          <a:prstGeom prst="leftArrow">
            <a:avLst>
              <a:gd name="adj1" fmla="val 69048"/>
              <a:gd name="adj2" fmla="val 8415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5000"/>
              </a:lnSpc>
            </a:pPr>
            <a:r>
              <a:rPr lang="ru-RU" dirty="0">
                <a:solidFill>
                  <a:srgbClr val="002060"/>
                </a:solidFill>
              </a:rPr>
              <a:t>Недоверие населения к медицинским работникам и системе здравоохранения в целом</a:t>
            </a:r>
            <a:endParaRPr lang="ru-RU" dirty="0">
              <a:solidFill>
                <a:srgbClr val="002060"/>
              </a:solidFill>
              <a:ea typeface="Calibri" panose="020F0502020204030204" pitchFamily="34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214604" y="3209385"/>
            <a:ext cx="5900446" cy="970628"/>
          </a:xfrm>
          <a:prstGeom prst="rightArrow">
            <a:avLst>
              <a:gd name="adj1" fmla="val 69048"/>
              <a:gd name="adj2" fmla="val 628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>
              <a:lnSpc>
                <a:spcPct val="75000"/>
              </a:lnSpc>
            </a:pPr>
            <a:r>
              <a:rPr lang="ru-RU" dirty="0" smtClean="0">
                <a:solidFill>
                  <a:srgbClr val="002060"/>
                </a:solidFill>
              </a:rPr>
              <a:t>Дальнейшее развитие менеджмента в здравоохранении и расширение самостоятельности медицинских организаций</a:t>
            </a:r>
            <a:endParaRPr lang="ru-RU" dirty="0" smtClean="0"/>
          </a:p>
        </p:txBody>
      </p:sp>
      <p:sp>
        <p:nvSpPr>
          <p:cNvPr id="17" name="Стрелка влево 16"/>
          <p:cNvSpPr/>
          <p:nvPr/>
        </p:nvSpPr>
        <p:spPr>
          <a:xfrm>
            <a:off x="6440844" y="2975031"/>
            <a:ext cx="5562600" cy="757187"/>
          </a:xfrm>
          <a:prstGeom prst="leftArrow">
            <a:avLst>
              <a:gd name="adj1" fmla="val 69048"/>
              <a:gd name="adj2" fmla="val 8765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5000"/>
              </a:lnSpc>
              <a:spcBef>
                <a:spcPts val="1200"/>
              </a:spcBef>
            </a:pPr>
            <a:r>
              <a:rPr lang="ru-RU" dirty="0">
                <a:solidFill>
                  <a:srgbClr val="002060"/>
                </a:solidFill>
              </a:rPr>
              <a:t>Недостаточность финансового обеспечения планируемых преобразований </a:t>
            </a:r>
          </a:p>
        </p:txBody>
      </p:sp>
      <p:sp>
        <p:nvSpPr>
          <p:cNvPr id="19" name="Стрелка влево 18"/>
          <p:cNvSpPr/>
          <p:nvPr/>
        </p:nvSpPr>
        <p:spPr>
          <a:xfrm>
            <a:off x="6438900" y="3861526"/>
            <a:ext cx="5562600" cy="805723"/>
          </a:xfrm>
          <a:prstGeom prst="leftArrow">
            <a:avLst>
              <a:gd name="adj1" fmla="val 69048"/>
              <a:gd name="adj2" fmla="val 8681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5000"/>
              </a:lnSpc>
            </a:pPr>
            <a:r>
              <a:rPr lang="ru-RU" dirty="0">
                <a:solidFill>
                  <a:srgbClr val="002060"/>
                </a:solidFill>
              </a:rPr>
              <a:t>Нарастание дисбаланса медицинских работников</a:t>
            </a:r>
            <a:endParaRPr lang="ru-RU" dirty="0">
              <a:solidFill>
                <a:srgbClr val="002060"/>
              </a:solidFill>
              <a:ea typeface="Calibri" panose="020F0502020204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15050" y="481692"/>
            <a:ext cx="323850" cy="63763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 А</a:t>
            </a: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Ы</a:t>
            </a:r>
          </a:p>
        </p:txBody>
      </p:sp>
      <p:sp>
        <p:nvSpPr>
          <p:cNvPr id="25" name="Стрелка вправо 24"/>
          <p:cNvSpPr/>
          <p:nvPr/>
        </p:nvSpPr>
        <p:spPr>
          <a:xfrm>
            <a:off x="212660" y="4362269"/>
            <a:ext cx="5900446" cy="971730"/>
          </a:xfrm>
          <a:prstGeom prst="rightArrow">
            <a:avLst>
              <a:gd name="adj1" fmla="val 69048"/>
              <a:gd name="adj2" fmla="val 6176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5000"/>
              </a:lnSpc>
            </a:pPr>
            <a:r>
              <a:rPr lang="kk-KZ" dirty="0">
                <a:solidFill>
                  <a:srgbClr val="002060"/>
                </a:solidFill>
              </a:rPr>
              <a:t>Совершенствование работы </a:t>
            </a:r>
            <a:r>
              <a:rPr lang="kk-KZ" dirty="0" smtClean="0">
                <a:solidFill>
                  <a:srgbClr val="002060"/>
                </a:solidFill>
              </a:rPr>
              <a:t>ЕИСЗ, в т.ч. баз </a:t>
            </a:r>
            <a:r>
              <a:rPr lang="kk-KZ" dirty="0">
                <a:solidFill>
                  <a:srgbClr val="002060"/>
                </a:solidFill>
              </a:rPr>
              <a:t>данных по </a:t>
            </a:r>
            <a:r>
              <a:rPr lang="kk-KZ" dirty="0" smtClean="0">
                <a:solidFill>
                  <a:srgbClr val="002060"/>
                </a:solidFill>
              </a:rPr>
              <a:t>КРЗ. Создание единого регистра КРЗ</a:t>
            </a:r>
            <a:endParaRPr lang="ru-RU" dirty="0" smtClean="0"/>
          </a:p>
        </p:txBody>
      </p:sp>
      <p:sp>
        <p:nvSpPr>
          <p:cNvPr id="26" name="Стрелка вправо 25"/>
          <p:cNvSpPr/>
          <p:nvPr/>
        </p:nvSpPr>
        <p:spPr>
          <a:xfrm>
            <a:off x="212660" y="5463048"/>
            <a:ext cx="5900446" cy="971730"/>
          </a:xfrm>
          <a:prstGeom prst="rightArrow">
            <a:avLst>
              <a:gd name="adj1" fmla="val 69048"/>
              <a:gd name="adj2" fmla="val 6176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5000"/>
              </a:lnSpc>
            </a:pPr>
            <a:r>
              <a:rPr lang="kk-KZ" dirty="0">
                <a:solidFill>
                  <a:srgbClr val="002060"/>
                </a:solidFill>
              </a:rPr>
              <a:t>Реализация проекта Всемирного банка</a:t>
            </a:r>
            <a:endParaRPr lang="ru-RU" dirty="0" smtClean="0"/>
          </a:p>
        </p:txBody>
      </p:sp>
      <p:sp>
        <p:nvSpPr>
          <p:cNvPr id="27" name="Стрелка влево 26"/>
          <p:cNvSpPr/>
          <p:nvPr/>
        </p:nvSpPr>
        <p:spPr>
          <a:xfrm>
            <a:off x="6472716" y="4765360"/>
            <a:ext cx="5562600" cy="1060918"/>
          </a:xfrm>
          <a:prstGeom prst="leftArrow">
            <a:avLst>
              <a:gd name="adj1" fmla="val 69048"/>
              <a:gd name="adj2" fmla="val 6317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5000"/>
              </a:lnSpc>
              <a:spcBef>
                <a:spcPts val="1200"/>
              </a:spcBef>
            </a:pPr>
            <a:r>
              <a:rPr lang="ru-RU" dirty="0">
                <a:solidFill>
                  <a:srgbClr val="002060"/>
                </a:solidFill>
              </a:rPr>
              <a:t>Рост требований к уровню квалификации </a:t>
            </a:r>
            <a:r>
              <a:rPr lang="ru-RU" dirty="0" smtClean="0">
                <a:solidFill>
                  <a:srgbClr val="002060"/>
                </a:solidFill>
              </a:rPr>
              <a:t>КРЗ, </a:t>
            </a:r>
            <a:r>
              <a:rPr lang="ru-RU" dirty="0">
                <a:solidFill>
                  <a:srgbClr val="002060"/>
                </a:solidFill>
              </a:rPr>
              <a:t>появление новых медицинских технологий, стремительное обновление информации</a:t>
            </a:r>
          </a:p>
        </p:txBody>
      </p:sp>
      <p:sp>
        <p:nvSpPr>
          <p:cNvPr id="28" name="Стрелка влево 27"/>
          <p:cNvSpPr/>
          <p:nvPr/>
        </p:nvSpPr>
        <p:spPr>
          <a:xfrm>
            <a:off x="6438900" y="5947400"/>
            <a:ext cx="5562600" cy="801509"/>
          </a:xfrm>
          <a:prstGeom prst="leftArrow">
            <a:avLst>
              <a:gd name="adj1" fmla="val 69048"/>
              <a:gd name="adj2" fmla="val 8652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85000"/>
              </a:lnSpc>
              <a:spcBef>
                <a:spcPts val="1200"/>
              </a:spcBef>
            </a:pPr>
            <a:r>
              <a:rPr lang="ru-RU" dirty="0">
                <a:solidFill>
                  <a:srgbClr val="002060"/>
                </a:solidFill>
              </a:rPr>
              <a:t>Инертность восприятия новой кадровой политики</a:t>
            </a:r>
          </a:p>
        </p:txBody>
      </p:sp>
    </p:spTree>
    <p:extLst>
      <p:ext uri="{BB962C8B-B14F-4D97-AF65-F5344CB8AC3E}">
        <p14:creationId xmlns:p14="http://schemas.microsoft.com/office/powerpoint/2010/main" val="77962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1867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Цели, задачи, принципы Национальной политики управления КРЗ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96450" y="2313167"/>
            <a:ext cx="234315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Повышение </a:t>
            </a:r>
            <a:r>
              <a:rPr lang="ru-RU" sz="1800" b="1" dirty="0">
                <a:solidFill>
                  <a:srgbClr val="C00000"/>
                </a:solidFill>
              </a:rPr>
              <a:t>эффективности управления кадровыми ресурсами отрасли, обеспечивающими предоставление качественных услуг здравоохранения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253868" y="984235"/>
            <a:ext cx="9442581" cy="1168415"/>
          </a:xfrm>
          <a:prstGeom prst="rightArrow">
            <a:avLst>
              <a:gd name="adj1" fmla="val 7196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1. Совершенствование </a:t>
            </a:r>
            <a:r>
              <a:rPr lang="ru-RU" sz="2000" dirty="0"/>
              <a:t>подходов к </a:t>
            </a:r>
            <a:endParaRPr lang="ru-RU" sz="2000" dirty="0" smtClean="0"/>
          </a:p>
          <a:p>
            <a:pPr lvl="0"/>
            <a:r>
              <a:rPr lang="ru-RU" sz="2000" dirty="0" smtClean="0"/>
              <a:t>планированию </a:t>
            </a:r>
            <a:r>
              <a:rPr lang="ru-RU" sz="2000" dirty="0"/>
              <a:t>и прогнозированию </a:t>
            </a:r>
            <a:r>
              <a:rPr lang="ru-RU" sz="2000" dirty="0" smtClean="0"/>
              <a:t>КРЗ</a:t>
            </a:r>
            <a:endParaRPr lang="ru-RU" sz="2000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228599" y="2245276"/>
            <a:ext cx="9467849" cy="1088474"/>
          </a:xfrm>
          <a:prstGeom prst="rightArrow">
            <a:avLst>
              <a:gd name="adj1" fmla="val 7196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2000" dirty="0" smtClean="0"/>
              <a:t>2. Совершенствование механизмов </a:t>
            </a:r>
          </a:p>
          <a:p>
            <a:pPr lvl="0">
              <a:lnSpc>
                <a:spcPct val="80000"/>
              </a:lnSpc>
            </a:pPr>
            <a:r>
              <a:rPr lang="ru-RU" sz="2000" dirty="0" smtClean="0"/>
              <a:t>управления ЧР</a:t>
            </a:r>
            <a:endParaRPr lang="ru-RU" sz="200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228600" y="3428564"/>
            <a:ext cx="9467848" cy="1064223"/>
          </a:xfrm>
          <a:prstGeom prst="rightArrow">
            <a:avLst>
              <a:gd name="adj1" fmla="val 7196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2000" dirty="0" smtClean="0"/>
              <a:t>3. Совершенствование профессиональных</a:t>
            </a:r>
          </a:p>
          <a:p>
            <a:pPr lvl="0">
              <a:lnSpc>
                <a:spcPct val="80000"/>
              </a:lnSpc>
            </a:pPr>
            <a:r>
              <a:rPr lang="ru-RU" sz="2000" dirty="0" smtClean="0"/>
              <a:t> компетенций КРЗ</a:t>
            </a:r>
            <a:endParaRPr lang="ru-RU" sz="2000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28600" y="4605004"/>
            <a:ext cx="9467848" cy="1071896"/>
          </a:xfrm>
          <a:prstGeom prst="rightArrow">
            <a:avLst>
              <a:gd name="adj1" fmla="val 7196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75000"/>
              </a:lnSpc>
            </a:pPr>
            <a:r>
              <a:rPr lang="ru-RU" sz="2000" dirty="0" smtClean="0"/>
              <a:t>4. Совершенствование системы оценки</a:t>
            </a:r>
          </a:p>
          <a:p>
            <a:pPr lvl="0">
              <a:lnSpc>
                <a:spcPct val="75000"/>
              </a:lnSpc>
            </a:pPr>
            <a:r>
              <a:rPr lang="ru-RU" sz="2000" dirty="0" smtClean="0"/>
              <a:t>профессиональной подготовленности, </a:t>
            </a:r>
          </a:p>
          <a:p>
            <a:pPr lvl="0">
              <a:lnSpc>
                <a:spcPct val="75000"/>
              </a:lnSpc>
            </a:pPr>
            <a:r>
              <a:rPr lang="ru-RU" sz="2000" dirty="0" smtClean="0"/>
              <a:t>подтверждения квалификации КРЗ</a:t>
            </a:r>
            <a:endParaRPr lang="ru-RU" sz="200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228600" y="5753100"/>
            <a:ext cx="9467848" cy="1088474"/>
          </a:xfrm>
          <a:prstGeom prst="rightArrow">
            <a:avLst>
              <a:gd name="adj1" fmla="val 7196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2000" dirty="0" smtClean="0"/>
              <a:t>5. Модернизация кадровых служб в </a:t>
            </a:r>
          </a:p>
          <a:p>
            <a:pPr lvl="0">
              <a:lnSpc>
                <a:spcPct val="80000"/>
              </a:lnSpc>
            </a:pPr>
            <a:r>
              <a:rPr lang="ru-RU" sz="2000" dirty="0"/>
              <a:t>м</a:t>
            </a:r>
            <a:r>
              <a:rPr lang="ru-RU" sz="2000" dirty="0" smtClean="0"/>
              <a:t>едицинских организациях с внедрением</a:t>
            </a:r>
          </a:p>
          <a:p>
            <a:pPr lvl="0">
              <a:lnSpc>
                <a:spcPct val="80000"/>
              </a:lnSpc>
            </a:pPr>
            <a:r>
              <a:rPr lang="ru-RU" sz="2000" dirty="0" smtClean="0"/>
              <a:t> современных HR-технологий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498821" y="553744"/>
            <a:ext cx="7384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Цель</a:t>
            </a:r>
            <a:endParaRPr lang="ru-RU" sz="2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696450" y="1181100"/>
            <a:ext cx="2343150" cy="5483406"/>
          </a:xfrm>
          <a:prstGeom prst="roundRect">
            <a:avLst>
              <a:gd name="adj" fmla="val 126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2171894" y="3695894"/>
            <a:ext cx="5962261" cy="36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наличие (доступность) необходимых человеческих ресурсов</a:t>
            </a: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2733869" y="3695894"/>
            <a:ext cx="5962261" cy="36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надлежащая компетенция работников</a:t>
            </a:r>
          </a:p>
        </p:txBody>
      </p:sp>
      <p:sp>
        <p:nvSpPr>
          <p:cNvPr id="18" name="Прямоугольник 17"/>
          <p:cNvSpPr/>
          <p:nvPr/>
        </p:nvSpPr>
        <p:spPr>
          <a:xfrm rot="16200000">
            <a:off x="3333942" y="3698518"/>
            <a:ext cx="5962261" cy="36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интегрированное развитие кадровых ресурсов</a:t>
            </a: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3982616" y="3695894"/>
            <a:ext cx="5962261" cy="36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отзывчивость человеческих ресурсов на запросы населения</a:t>
            </a:r>
          </a:p>
        </p:txBody>
      </p:sp>
      <p:sp>
        <p:nvSpPr>
          <p:cNvPr id="20" name="Прямоугольник 19"/>
          <p:cNvSpPr/>
          <p:nvPr/>
        </p:nvSpPr>
        <p:spPr>
          <a:xfrm rot="16200000">
            <a:off x="4631289" y="3695895"/>
            <a:ext cx="5962261" cy="36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непрерывное профессиональное развитие</a:t>
            </a:r>
          </a:p>
        </p:txBody>
      </p:sp>
      <p:sp>
        <p:nvSpPr>
          <p:cNvPr id="21" name="Прямоугольник 20"/>
          <p:cNvSpPr/>
          <p:nvPr/>
        </p:nvSpPr>
        <p:spPr>
          <a:xfrm rot="16200000">
            <a:off x="5242183" y="3695894"/>
            <a:ext cx="5962261" cy="36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продуктивность человеческих ресурсов</a:t>
            </a:r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5855996" y="3698518"/>
            <a:ext cx="5962261" cy="36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социальное признание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213206" y="638310"/>
            <a:ext cx="9781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Задачи</a:t>
            </a:r>
            <a:endParaRPr lang="ru-RU" sz="20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422797" y="533729"/>
            <a:ext cx="13724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Принципы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26116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4070"/>
            <a:ext cx="12192000" cy="104775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</a:rPr>
              <a:t>Задача 1. Совершенствование подходов к планированию и прогнозированию КРЗ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8150" y="1314450"/>
            <a:ext cx="5607808" cy="5543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dirty="0" smtClean="0">
                <a:solidFill>
                  <a:srgbClr val="002060"/>
                </a:solidFill>
              </a:rPr>
              <a:t>оптимизация </a:t>
            </a:r>
            <a:r>
              <a:rPr lang="ru-RU" sz="1600" b="1" dirty="0">
                <a:solidFill>
                  <a:srgbClr val="C00000"/>
                </a:solidFill>
              </a:rPr>
              <a:t>номенклатуры </a:t>
            </a:r>
            <a:r>
              <a:rPr lang="ru-RU" sz="1600" b="1" dirty="0" smtClean="0">
                <a:solidFill>
                  <a:srgbClr val="C00000"/>
                </a:solidFill>
              </a:rPr>
              <a:t>специальностей </a:t>
            </a:r>
            <a:r>
              <a:rPr lang="ru-RU" sz="1600" dirty="0">
                <a:solidFill>
                  <a:srgbClr val="002060"/>
                </a:solidFill>
              </a:rPr>
              <a:t>с учетом реальной потребности </a:t>
            </a:r>
            <a:r>
              <a:rPr lang="ru-RU" sz="1600" dirty="0" smtClean="0">
                <a:solidFill>
                  <a:srgbClr val="002060"/>
                </a:solidFill>
              </a:rPr>
              <a:t>отрасли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разработка </a:t>
            </a:r>
            <a:r>
              <a:rPr lang="ru-RU" sz="1600" b="1" dirty="0">
                <a:solidFill>
                  <a:srgbClr val="C00000"/>
                </a:solidFill>
              </a:rPr>
              <a:t>профессиональных стандартов</a:t>
            </a:r>
            <a:r>
              <a:rPr lang="ru-RU" sz="1600" dirty="0">
                <a:solidFill>
                  <a:srgbClr val="002060"/>
                </a:solidFill>
              </a:rPr>
              <a:t> в области здравоохранения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dirty="0">
                <a:solidFill>
                  <a:srgbClr val="002060"/>
                </a:solidFill>
              </a:rPr>
              <a:t>определение </a:t>
            </a:r>
            <a:r>
              <a:rPr lang="ru-RU" sz="1600" b="1" dirty="0">
                <a:solidFill>
                  <a:srgbClr val="C00000"/>
                </a:solidFill>
              </a:rPr>
              <a:t>функциональных обязанностей и </a:t>
            </a:r>
            <a:r>
              <a:rPr lang="ru-RU" sz="1600" b="1" dirty="0" smtClean="0">
                <a:solidFill>
                  <a:srgbClr val="C00000"/>
                </a:solidFill>
              </a:rPr>
              <a:t>квалификационных </a:t>
            </a:r>
            <a:r>
              <a:rPr lang="ru-RU" sz="1600" b="1" dirty="0">
                <a:solidFill>
                  <a:srgbClr val="C00000"/>
                </a:solidFill>
              </a:rPr>
              <a:t>требований</a:t>
            </a:r>
            <a:r>
              <a:rPr lang="ru-RU" sz="1600" dirty="0">
                <a:solidFill>
                  <a:srgbClr val="002060"/>
                </a:solidFill>
              </a:rPr>
              <a:t> к персоналу </a:t>
            </a:r>
            <a:r>
              <a:rPr lang="ru-RU" sz="1600" dirty="0" smtClean="0">
                <a:solidFill>
                  <a:srgbClr val="002060"/>
                </a:solidFill>
              </a:rPr>
              <a:t>медицинских организаций;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dirty="0">
                <a:solidFill>
                  <a:srgbClr val="002060"/>
                </a:solidFill>
              </a:rPr>
              <a:t>совершенствование системы </a:t>
            </a:r>
            <a:r>
              <a:rPr lang="ru-RU" sz="1600" b="1" dirty="0">
                <a:solidFill>
                  <a:srgbClr val="C00000"/>
                </a:solidFill>
              </a:rPr>
              <a:t>сбора данных по </a:t>
            </a:r>
            <a:r>
              <a:rPr lang="ru-RU" sz="1600" b="1" dirty="0" smtClean="0">
                <a:solidFill>
                  <a:srgbClr val="C00000"/>
                </a:solidFill>
              </a:rPr>
              <a:t>КРЗ</a:t>
            </a:r>
            <a:r>
              <a:rPr lang="ru-RU" sz="1600" dirty="0" smtClean="0">
                <a:solidFill>
                  <a:srgbClr val="002060"/>
                </a:solidFill>
              </a:rPr>
              <a:t>, пересмотр </a:t>
            </a:r>
            <a:r>
              <a:rPr lang="ru-RU" sz="1600" dirty="0">
                <a:solidFill>
                  <a:srgbClr val="002060"/>
                </a:solidFill>
              </a:rPr>
              <a:t>принципов и механизмов формирования </a:t>
            </a:r>
            <a:r>
              <a:rPr lang="ru-RU" sz="1600" b="1" dirty="0">
                <a:solidFill>
                  <a:srgbClr val="C00000"/>
                </a:solidFill>
              </a:rPr>
              <a:t>статистики по </a:t>
            </a:r>
            <a:r>
              <a:rPr lang="ru-RU" sz="1600" b="1" dirty="0" smtClean="0">
                <a:solidFill>
                  <a:srgbClr val="C00000"/>
                </a:solidFill>
              </a:rPr>
              <a:t>КРЗ </a:t>
            </a:r>
            <a:r>
              <a:rPr lang="ru-RU" sz="1600" dirty="0" smtClean="0">
                <a:solidFill>
                  <a:srgbClr val="002060"/>
                </a:solidFill>
              </a:rPr>
              <a:t>в соответствии с Европейскими директивами;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разработка </a:t>
            </a:r>
            <a:r>
              <a:rPr lang="ru-RU" sz="1600" b="1" dirty="0" smtClean="0">
                <a:solidFill>
                  <a:srgbClr val="C00000"/>
                </a:solidFill>
              </a:rPr>
              <a:t>региональных политик управления КРЗ;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dirty="0">
                <a:solidFill>
                  <a:srgbClr val="002060"/>
                </a:solidFill>
              </a:rPr>
              <a:t>внедрение современных методов</a:t>
            </a:r>
            <a:r>
              <a:rPr lang="ru-RU" sz="1600" b="1" dirty="0">
                <a:solidFill>
                  <a:srgbClr val="C00000"/>
                </a:solidFill>
              </a:rPr>
              <a:t> планирования подготовки</a:t>
            </a:r>
            <a:r>
              <a:rPr lang="ru-RU" sz="1600" dirty="0">
                <a:solidFill>
                  <a:srgbClr val="002060"/>
                </a:solidFill>
              </a:rPr>
              <a:t> кадров в здравоохранении;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переход к </a:t>
            </a:r>
            <a:r>
              <a:rPr lang="ru-RU" sz="1600" b="1" dirty="0" smtClean="0">
                <a:solidFill>
                  <a:srgbClr val="C00000"/>
                </a:solidFill>
              </a:rPr>
              <a:t>гибкому планированию </a:t>
            </a:r>
            <a:r>
              <a:rPr lang="ru-RU" sz="1600" dirty="0" smtClean="0">
                <a:solidFill>
                  <a:srgbClr val="002060"/>
                </a:solidFill>
              </a:rPr>
              <a:t>кадровых ресурсов и трудозатрат на уровне медицинских организаций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" y="838344"/>
            <a:ext cx="5372100" cy="64769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02060"/>
                </a:solidFill>
              </a:rPr>
              <a:t>1.1. Совершенствование нормативной правовой базы, методов и инструментов кадровой политики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96049" y="1314450"/>
            <a:ext cx="5568571" cy="5543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ts val="1200"/>
              </a:spcBef>
            </a:pPr>
            <a:endParaRPr lang="ru-RU" sz="1600" dirty="0" smtClean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dirty="0">
                <a:solidFill>
                  <a:srgbClr val="002060"/>
                </a:solidFill>
              </a:rPr>
              <a:t>проведение анализа </a:t>
            </a:r>
            <a:r>
              <a:rPr lang="ru-RU" sz="1600" b="1" dirty="0">
                <a:solidFill>
                  <a:srgbClr val="C00000"/>
                </a:solidFill>
              </a:rPr>
              <a:t>количественной и качественной обеспеченности </a:t>
            </a:r>
            <a:r>
              <a:rPr lang="ru-RU" sz="1600" dirty="0">
                <a:solidFill>
                  <a:srgbClr val="002060"/>
                </a:solidFill>
              </a:rPr>
              <a:t>отрасли </a:t>
            </a:r>
            <a:r>
              <a:rPr lang="ru-RU" sz="1600" dirty="0" smtClean="0">
                <a:solidFill>
                  <a:srgbClr val="002060"/>
                </a:solidFill>
              </a:rPr>
              <a:t>КРЗ, </a:t>
            </a:r>
            <a:r>
              <a:rPr lang="ru-RU" sz="1600" dirty="0">
                <a:solidFill>
                  <a:srgbClr val="002060"/>
                </a:solidFill>
              </a:rPr>
              <a:t>эффективного </a:t>
            </a:r>
            <a:r>
              <a:rPr lang="ru-RU" sz="1600" b="1" dirty="0">
                <a:solidFill>
                  <a:srgbClr val="C00000"/>
                </a:solidFill>
              </a:rPr>
              <a:t>мониторинга и прогнозирования</a:t>
            </a:r>
            <a:r>
              <a:rPr lang="ru-RU" sz="1600" dirty="0">
                <a:solidFill>
                  <a:srgbClr val="002060"/>
                </a:solidFill>
              </a:rPr>
              <a:t> развития рынка труда и </a:t>
            </a:r>
            <a:r>
              <a:rPr lang="ru-RU" sz="1600" dirty="0" smtClean="0">
                <a:solidFill>
                  <a:srgbClr val="002060"/>
                </a:solidFill>
              </a:rPr>
              <a:t>КРЗ;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определение общей </a:t>
            </a:r>
            <a:r>
              <a:rPr lang="ru-RU" sz="1600" b="1" dirty="0" smtClean="0">
                <a:solidFill>
                  <a:srgbClr val="C00000"/>
                </a:solidFill>
              </a:rPr>
              <a:t>потребности </a:t>
            </a:r>
            <a:r>
              <a:rPr lang="ru-RU" sz="1600" b="1" dirty="0">
                <a:solidFill>
                  <a:srgbClr val="C00000"/>
                </a:solidFill>
              </a:rPr>
              <a:t>в </a:t>
            </a:r>
            <a:r>
              <a:rPr lang="ru-RU" sz="1600" b="1" dirty="0" smtClean="0">
                <a:solidFill>
                  <a:srgbClr val="C00000"/>
                </a:solidFill>
              </a:rPr>
              <a:t>КР</a:t>
            </a:r>
            <a:r>
              <a:rPr lang="ru-RU" sz="1600" dirty="0" smtClean="0">
                <a:solidFill>
                  <a:srgbClr val="C00000"/>
                </a:solidFill>
              </a:rPr>
              <a:t>З</a:t>
            </a:r>
            <a:r>
              <a:rPr lang="ru-RU" sz="1600" dirty="0" smtClean="0">
                <a:solidFill>
                  <a:srgbClr val="002060"/>
                </a:solidFill>
              </a:rPr>
              <a:t>, структуры </a:t>
            </a:r>
            <a:r>
              <a:rPr lang="ru-RU" sz="1600" dirty="0">
                <a:solidFill>
                  <a:srgbClr val="002060"/>
                </a:solidFill>
              </a:rPr>
              <a:t>требуемых специальностей и </a:t>
            </a:r>
            <a:r>
              <a:rPr lang="ru-RU" sz="1600" dirty="0" smtClean="0">
                <a:solidFill>
                  <a:srgbClr val="002060"/>
                </a:solidFill>
              </a:rPr>
              <a:t>квалификаций;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spcBef>
                <a:spcPts val="1200"/>
              </a:spcBef>
              <a:buFontTx/>
              <a:buChar char="-"/>
            </a:pPr>
            <a:r>
              <a:rPr lang="ru-RU" sz="1600" dirty="0" smtClean="0">
                <a:solidFill>
                  <a:srgbClr val="002060"/>
                </a:solidFill>
              </a:rPr>
              <a:t> разработка </a:t>
            </a:r>
            <a:r>
              <a:rPr lang="ru-RU" sz="1600" dirty="0">
                <a:solidFill>
                  <a:srgbClr val="002060"/>
                </a:solidFill>
              </a:rPr>
              <a:t>и внедрение </a:t>
            </a:r>
            <a:r>
              <a:rPr lang="ru-RU" sz="1600" b="1" dirty="0">
                <a:solidFill>
                  <a:srgbClr val="C00000"/>
                </a:solidFill>
              </a:rPr>
              <a:t>профессионального ре</a:t>
            </a:r>
            <a:r>
              <a:rPr lang="ru-RU" sz="1600" dirty="0">
                <a:solidFill>
                  <a:srgbClr val="C00000"/>
                </a:solidFill>
              </a:rPr>
              <a:t>гистра </a:t>
            </a:r>
            <a:r>
              <a:rPr lang="ru-RU" sz="1600" dirty="0" smtClean="0">
                <a:solidFill>
                  <a:srgbClr val="002060"/>
                </a:solidFill>
              </a:rPr>
              <a:t>КРЗ и </a:t>
            </a:r>
            <a:r>
              <a:rPr lang="ru-RU" sz="1600" dirty="0">
                <a:solidFill>
                  <a:srgbClr val="002060"/>
                </a:solidFill>
              </a:rPr>
              <a:t>портала Национальной обсерватории </a:t>
            </a:r>
            <a:r>
              <a:rPr lang="ru-RU" sz="1600" dirty="0" smtClean="0">
                <a:solidFill>
                  <a:srgbClr val="002060"/>
                </a:solidFill>
              </a:rPr>
              <a:t>КРЗ;</a:t>
            </a:r>
          </a:p>
          <a:p>
            <a:pPr>
              <a:lnSpc>
                <a:spcPct val="90000"/>
              </a:lnSpc>
              <a:spcBef>
                <a:spcPts val="1200"/>
              </a:spcBef>
              <a:buFontTx/>
              <a:buChar char="-"/>
            </a:pPr>
            <a:r>
              <a:rPr lang="ru-RU" sz="1600" dirty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содействие </a:t>
            </a:r>
            <a:r>
              <a:rPr lang="ru-RU" sz="1600" dirty="0">
                <a:solidFill>
                  <a:srgbClr val="002060"/>
                </a:solidFill>
              </a:rPr>
              <a:t>внедрению </a:t>
            </a:r>
            <a:r>
              <a:rPr lang="ru-RU" sz="1600" b="1" dirty="0">
                <a:solidFill>
                  <a:srgbClr val="C00000"/>
                </a:solidFill>
              </a:rPr>
              <a:t>научно-обоснованных подходов </a:t>
            </a:r>
            <a:r>
              <a:rPr lang="ru-RU" sz="1600" dirty="0">
                <a:solidFill>
                  <a:srgbClr val="002060"/>
                </a:solidFill>
              </a:rPr>
              <a:t>при формировании политики и принятии решений в области управления КРЗ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</a:p>
          <a:p>
            <a:pPr>
              <a:lnSpc>
                <a:spcPct val="90000"/>
              </a:lnSpc>
              <a:spcBef>
                <a:spcPts val="1200"/>
              </a:spcBef>
              <a:buFontTx/>
              <a:buChar char="-"/>
            </a:pPr>
            <a:r>
              <a:rPr lang="ru-RU" sz="1600" dirty="0" smtClean="0">
                <a:solidFill>
                  <a:srgbClr val="002060"/>
                </a:solidFill>
              </a:rPr>
              <a:t> мониторинг</a:t>
            </a:r>
            <a:r>
              <a:rPr lang="ru-RU" sz="1600" dirty="0">
                <a:solidFill>
                  <a:srgbClr val="002060"/>
                </a:solidFill>
              </a:rPr>
              <a:t>, анализ и </a:t>
            </a:r>
            <a:r>
              <a:rPr lang="ru-RU" sz="1600" b="1" dirty="0">
                <a:solidFill>
                  <a:srgbClr val="C00000"/>
                </a:solidFill>
              </a:rPr>
              <a:t>оценка эффективности внедрения/реализации политики </a:t>
            </a:r>
            <a:r>
              <a:rPr lang="ru-RU" sz="1600" dirty="0">
                <a:solidFill>
                  <a:srgbClr val="002060"/>
                </a:solidFill>
              </a:rPr>
              <a:t>государства в области </a:t>
            </a:r>
            <a:r>
              <a:rPr lang="ru-RU" sz="1600" dirty="0" smtClean="0">
                <a:solidFill>
                  <a:srgbClr val="002060"/>
                </a:solidFill>
              </a:rPr>
              <a:t>КРЗ;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dirty="0">
                <a:solidFill>
                  <a:srgbClr val="002060"/>
                </a:solidFill>
              </a:rPr>
              <a:t>содействие </a:t>
            </a:r>
            <a:r>
              <a:rPr lang="ru-RU" sz="1600" b="1" dirty="0">
                <a:solidFill>
                  <a:srgbClr val="C00000"/>
                </a:solidFill>
              </a:rPr>
              <a:t>укреплению потенциала кадровых служб </a:t>
            </a:r>
            <a:r>
              <a:rPr lang="ru-RU" sz="1600" dirty="0">
                <a:solidFill>
                  <a:srgbClr val="002060"/>
                </a:solidFill>
              </a:rPr>
              <a:t>организаций здравоохранения и лиц, осуществляющих планирование и прогнозирование </a:t>
            </a:r>
            <a:r>
              <a:rPr lang="ru-RU" sz="1600" dirty="0" smtClean="0">
                <a:solidFill>
                  <a:srgbClr val="002060"/>
                </a:solidFill>
              </a:rPr>
              <a:t>КРЗ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spcBef>
                <a:spcPts val="1200"/>
              </a:spcBef>
              <a:buFontTx/>
              <a:buChar char="-"/>
            </a:pP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создание эффективных механизмов </a:t>
            </a:r>
            <a:r>
              <a:rPr lang="ru-RU" sz="1600" b="1" dirty="0">
                <a:solidFill>
                  <a:srgbClr val="C00000"/>
                </a:solidFill>
              </a:rPr>
              <a:t>информирования и вовлечения </a:t>
            </a:r>
            <a:r>
              <a:rPr lang="ru-RU" sz="1600" dirty="0">
                <a:solidFill>
                  <a:srgbClr val="002060"/>
                </a:solidFill>
              </a:rPr>
              <a:t>в планирование и развитие КРЗ всех заинтересованных сторон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10300" y="838344"/>
            <a:ext cx="5448300" cy="64769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1.2. Развитие Обсерватории КРЗ, </a:t>
            </a:r>
            <a:r>
              <a:rPr lang="ru-RU" b="1" dirty="0">
                <a:solidFill>
                  <a:srgbClr val="002060"/>
                </a:solidFill>
              </a:rPr>
              <a:t>как институциональной основы с широким спектром задач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309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1"/>
            <a:ext cx="11753850" cy="62864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</a:rPr>
              <a:t>Задача 2. Совершенствование механизмов управления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ЧР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028700"/>
            <a:ext cx="4362450" cy="5829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>
              <a:lnSpc>
                <a:spcPct val="85000"/>
              </a:lnSpc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dirty="0" smtClean="0">
                <a:solidFill>
                  <a:srgbClr val="002060"/>
                </a:solidFill>
              </a:rPr>
              <a:t>дальнейшее </a:t>
            </a:r>
            <a:r>
              <a:rPr lang="ru-RU" sz="1600" dirty="0">
                <a:solidFill>
                  <a:srgbClr val="002060"/>
                </a:solidFill>
              </a:rPr>
              <a:t>развитие института</a:t>
            </a:r>
            <a:r>
              <a:rPr lang="ru-RU" sz="1600" b="1" dirty="0">
                <a:solidFill>
                  <a:srgbClr val="C00000"/>
                </a:solidFill>
              </a:rPr>
              <a:t> менеджеров </a:t>
            </a:r>
            <a:r>
              <a:rPr lang="ru-RU" sz="1600" dirty="0" smtClean="0">
                <a:solidFill>
                  <a:srgbClr val="002060"/>
                </a:solidFill>
              </a:rPr>
              <a:t>здравоохранения, в </a:t>
            </a:r>
            <a:r>
              <a:rPr lang="ru-RU" sz="1600" dirty="0" err="1" smtClean="0">
                <a:solidFill>
                  <a:srgbClr val="002060"/>
                </a:solidFill>
              </a:rPr>
              <a:t>т.ч</a:t>
            </a:r>
            <a:r>
              <a:rPr lang="ru-RU" sz="1600" dirty="0" smtClean="0">
                <a:solidFill>
                  <a:srgbClr val="002060"/>
                </a:solidFill>
              </a:rPr>
              <a:t>. </a:t>
            </a:r>
            <a:r>
              <a:rPr lang="ru-RU" sz="1600" dirty="0">
                <a:solidFill>
                  <a:srgbClr val="002060"/>
                </a:solidFill>
              </a:rPr>
              <a:t>на основе подготовки профессиональных </a:t>
            </a:r>
            <a:r>
              <a:rPr lang="ru-RU" sz="1600" dirty="0" smtClean="0">
                <a:solidFill>
                  <a:srgbClr val="002060"/>
                </a:solidFill>
              </a:rPr>
              <a:t>менеджеров, </a:t>
            </a:r>
            <a:r>
              <a:rPr lang="ru-RU" sz="1600" dirty="0">
                <a:solidFill>
                  <a:srgbClr val="002060"/>
                </a:solidFill>
              </a:rPr>
              <a:t>создания и развития кадрового резерва</a:t>
            </a:r>
          </a:p>
          <a:p>
            <a:pPr>
              <a:lnSpc>
                <a:spcPct val="85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повышение </a:t>
            </a:r>
            <a:r>
              <a:rPr lang="ru-RU" sz="1600" dirty="0">
                <a:solidFill>
                  <a:srgbClr val="002060"/>
                </a:solidFill>
              </a:rPr>
              <a:t>роли </a:t>
            </a:r>
            <a:r>
              <a:rPr lang="ru-RU" sz="1600" b="1" dirty="0">
                <a:solidFill>
                  <a:srgbClr val="C00000"/>
                </a:solidFill>
              </a:rPr>
              <a:t>ВОП и медицинских сестер</a:t>
            </a:r>
            <a:r>
              <a:rPr lang="ru-RU" sz="1600" dirty="0">
                <a:solidFill>
                  <a:srgbClr val="002060"/>
                </a:solidFill>
              </a:rPr>
              <a:t>, </a:t>
            </a:r>
            <a:r>
              <a:rPr lang="ru-RU" sz="1600" dirty="0" smtClean="0">
                <a:solidFill>
                  <a:srgbClr val="002060"/>
                </a:solidFill>
              </a:rPr>
              <a:t>-</a:t>
            </a:r>
          </a:p>
          <a:p>
            <a:pPr>
              <a:lnSpc>
                <a:spcPct val="85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b="1" dirty="0" smtClean="0">
                <a:solidFill>
                  <a:srgbClr val="C00000"/>
                </a:solidFill>
              </a:rPr>
              <a:t>расширение </a:t>
            </a:r>
            <a:r>
              <a:rPr lang="ru-RU" sz="1600" b="1" dirty="0">
                <a:solidFill>
                  <a:srgbClr val="C00000"/>
                </a:solidFill>
              </a:rPr>
              <a:t>функционала </a:t>
            </a:r>
            <a:r>
              <a:rPr lang="ru-RU" sz="1600" b="1" dirty="0" smtClean="0">
                <a:solidFill>
                  <a:srgbClr val="C00000"/>
                </a:solidFill>
              </a:rPr>
              <a:t>СМР</a:t>
            </a:r>
            <a:r>
              <a:rPr lang="ru-RU" sz="1600" dirty="0" smtClean="0">
                <a:solidFill>
                  <a:srgbClr val="002060"/>
                </a:solidFill>
              </a:rPr>
              <a:t>, </a:t>
            </a:r>
            <a:r>
              <a:rPr lang="ru-RU" sz="1600" dirty="0">
                <a:solidFill>
                  <a:srgbClr val="002060"/>
                </a:solidFill>
              </a:rPr>
              <a:t>делегирование полномочий врача;</a:t>
            </a:r>
          </a:p>
          <a:p>
            <a:pPr>
              <a:lnSpc>
                <a:spcPct val="85000"/>
              </a:lnSpc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расширение функционала работников </a:t>
            </a:r>
            <a:r>
              <a:rPr lang="ru-RU" sz="1600" b="1" dirty="0">
                <a:solidFill>
                  <a:srgbClr val="C00000"/>
                </a:solidFill>
              </a:rPr>
              <a:t>отдельных служб </a:t>
            </a:r>
            <a:r>
              <a:rPr lang="ru-RU" sz="1600" dirty="0">
                <a:solidFill>
                  <a:srgbClr val="002060"/>
                </a:solidFill>
              </a:rPr>
              <a:t>здравоохранения (</a:t>
            </a:r>
            <a:r>
              <a:rPr lang="ru-RU" sz="1600" dirty="0" smtClean="0">
                <a:solidFill>
                  <a:srgbClr val="002060"/>
                </a:solidFill>
              </a:rPr>
              <a:t>педиатрия, ОЗ, мед. реабилитация </a:t>
            </a:r>
            <a:r>
              <a:rPr lang="ru-RU" sz="1600" dirty="0">
                <a:solidFill>
                  <a:srgbClr val="002060"/>
                </a:solidFill>
              </a:rPr>
              <a:t>и др.);</a:t>
            </a:r>
          </a:p>
          <a:p>
            <a:pPr>
              <a:lnSpc>
                <a:spcPct val="85000"/>
              </a:lnSpc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дальнейшее </a:t>
            </a:r>
            <a:r>
              <a:rPr lang="ru-RU" sz="1600" b="1" dirty="0">
                <a:solidFill>
                  <a:srgbClr val="C00000"/>
                </a:solidFill>
              </a:rPr>
              <a:t>усиление роли   </a:t>
            </a:r>
            <a:r>
              <a:rPr lang="ru-RU" sz="1600" b="1" dirty="0" smtClean="0">
                <a:solidFill>
                  <a:srgbClr val="C00000"/>
                </a:solidFill>
              </a:rPr>
              <a:t>социальных работников</a:t>
            </a:r>
            <a:r>
              <a:rPr lang="ru-RU" sz="1600" b="1" dirty="0">
                <a:solidFill>
                  <a:srgbClr val="C00000"/>
                </a:solidFill>
              </a:rPr>
              <a:t>, </a:t>
            </a:r>
            <a:r>
              <a:rPr lang="ru-RU" sz="1600" b="1" dirty="0" smtClean="0">
                <a:solidFill>
                  <a:srgbClr val="C00000"/>
                </a:solidFill>
              </a:rPr>
              <a:t>психологов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lnSpc>
                <a:spcPct val="85000"/>
              </a:lnSpc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улучшение </a:t>
            </a:r>
            <a:r>
              <a:rPr lang="ru-RU" sz="1600" b="1" dirty="0">
                <a:solidFill>
                  <a:srgbClr val="C00000"/>
                </a:solidFill>
              </a:rPr>
              <a:t>эффективности и доступности </a:t>
            </a:r>
            <a:r>
              <a:rPr lang="ru-RU" sz="1600" b="1" dirty="0" smtClean="0">
                <a:solidFill>
                  <a:srgbClr val="C00000"/>
                </a:solidFill>
              </a:rPr>
              <a:t>КРЗ</a:t>
            </a:r>
            <a:endParaRPr lang="ru-RU" sz="1600" b="1" dirty="0">
              <a:solidFill>
                <a:srgbClr val="C00000"/>
              </a:solidFill>
            </a:endParaRPr>
          </a:p>
          <a:p>
            <a:pPr>
              <a:lnSpc>
                <a:spcPct val="85000"/>
              </a:lnSpc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b="1" dirty="0">
                <a:solidFill>
                  <a:srgbClr val="C00000"/>
                </a:solidFill>
              </a:rPr>
              <a:t>развитие </a:t>
            </a:r>
            <a:r>
              <a:rPr lang="ru-RU" sz="1600" b="1" dirty="0" smtClean="0">
                <a:solidFill>
                  <a:srgbClr val="C00000"/>
                </a:solidFill>
              </a:rPr>
              <a:t>ПМА и </a:t>
            </a:r>
            <a:r>
              <a:rPr lang="ru-RU" sz="1600" b="1" dirty="0">
                <a:solidFill>
                  <a:srgbClr val="C00000"/>
                </a:solidFill>
              </a:rPr>
              <a:t>расширение их роли </a:t>
            </a:r>
            <a:r>
              <a:rPr lang="ru-RU" sz="1600" dirty="0">
                <a:solidFill>
                  <a:srgbClr val="002060"/>
                </a:solidFill>
              </a:rPr>
              <a:t>и участия на всех этапах управления </a:t>
            </a:r>
            <a:r>
              <a:rPr lang="ru-RU" sz="1600" dirty="0" smtClean="0">
                <a:solidFill>
                  <a:srgbClr val="002060"/>
                </a:solidFill>
              </a:rPr>
              <a:t>КРЗ;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lnSpc>
                <a:spcPct val="85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внедрение </a:t>
            </a:r>
            <a:r>
              <a:rPr lang="ru-RU" sz="1600" dirty="0">
                <a:solidFill>
                  <a:srgbClr val="002060"/>
                </a:solidFill>
              </a:rPr>
              <a:t>эффективных механизмов </a:t>
            </a:r>
            <a:r>
              <a:rPr lang="ru-RU" sz="1600" b="1" dirty="0">
                <a:solidFill>
                  <a:srgbClr val="C00000"/>
                </a:solidFill>
              </a:rPr>
              <a:t>управления миграцией </a:t>
            </a:r>
            <a:r>
              <a:rPr lang="ru-RU" sz="1600" dirty="0" smtClean="0">
                <a:solidFill>
                  <a:srgbClr val="002060"/>
                </a:solidFill>
              </a:rPr>
              <a:t>мед. </a:t>
            </a:r>
            <a:r>
              <a:rPr lang="ru-RU" sz="1600" dirty="0">
                <a:solidFill>
                  <a:srgbClr val="002060"/>
                </a:solidFill>
              </a:rPr>
              <a:t>работников </a:t>
            </a:r>
            <a:endParaRPr lang="ru-RU" sz="1600" dirty="0" smtClean="0">
              <a:solidFill>
                <a:srgbClr val="002060"/>
              </a:solidFill>
            </a:endParaRPr>
          </a:p>
          <a:p>
            <a:pPr>
              <a:lnSpc>
                <a:spcPct val="85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гос. поддержка </a:t>
            </a:r>
            <a:r>
              <a:rPr lang="ru-RU" sz="1600" b="1" dirty="0">
                <a:solidFill>
                  <a:srgbClr val="C00000"/>
                </a:solidFill>
              </a:rPr>
              <a:t>перераспределения кадров </a:t>
            </a:r>
            <a:r>
              <a:rPr lang="ru-RU" sz="1600" dirty="0">
                <a:solidFill>
                  <a:srgbClr val="002060"/>
                </a:solidFill>
              </a:rPr>
              <a:t>по требующимся специальностям и службам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2400" y="609601"/>
            <a:ext cx="4019550" cy="5524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75000"/>
              </a:lnSpc>
            </a:pPr>
            <a:r>
              <a:rPr lang="ru-RU" b="1" dirty="0">
                <a:solidFill>
                  <a:srgbClr val="002060"/>
                </a:solidFill>
              </a:rPr>
              <a:t>2.1. </a:t>
            </a:r>
            <a:r>
              <a:rPr lang="ru-RU" b="1" dirty="0" smtClean="0">
                <a:solidFill>
                  <a:srgbClr val="002060"/>
                </a:solidFill>
              </a:rPr>
              <a:t>Оптимизация </a:t>
            </a:r>
            <a:r>
              <a:rPr lang="ru-RU" b="1" dirty="0">
                <a:solidFill>
                  <a:srgbClr val="002060"/>
                </a:solidFill>
              </a:rPr>
              <a:t>профессиональной деятельности специалистов отрасли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43450" y="1055688"/>
            <a:ext cx="3619500" cy="5829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внедрение социальных, финансовых и материальных </a:t>
            </a:r>
            <a:r>
              <a:rPr lang="ru-RU" sz="1600" b="1" dirty="0">
                <a:solidFill>
                  <a:srgbClr val="C00000"/>
                </a:solidFill>
              </a:rPr>
              <a:t>стимулов для поддержки </a:t>
            </a:r>
            <a:r>
              <a:rPr lang="ru-RU" sz="1600" dirty="0">
                <a:solidFill>
                  <a:srgbClr val="002060"/>
                </a:solidFill>
              </a:rPr>
              <a:t>работников здравоохранения на местном </a:t>
            </a:r>
            <a:r>
              <a:rPr lang="ru-RU" sz="1600" dirty="0" smtClean="0">
                <a:solidFill>
                  <a:srgbClr val="002060"/>
                </a:solidFill>
              </a:rPr>
              <a:t>уровне;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внедрение </a:t>
            </a:r>
            <a:r>
              <a:rPr lang="ru-RU" sz="1600" b="1" dirty="0" smtClean="0">
                <a:solidFill>
                  <a:srgbClr val="C00000"/>
                </a:solidFill>
              </a:rPr>
              <a:t>дифференцированной </a:t>
            </a:r>
            <a:r>
              <a:rPr lang="ru-RU" sz="1600" b="1" dirty="0">
                <a:solidFill>
                  <a:srgbClr val="C00000"/>
                </a:solidFill>
              </a:rPr>
              <a:t>оплаты труда</a:t>
            </a:r>
            <a:r>
              <a:rPr lang="ru-RU" sz="1600" dirty="0">
                <a:solidFill>
                  <a:srgbClr val="002060"/>
                </a:solidFill>
              </a:rPr>
              <a:t>, основанной на конечных результатах работы;</a:t>
            </a: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развитие механизмов </a:t>
            </a:r>
            <a:r>
              <a:rPr lang="ru-RU" sz="1600" b="1" dirty="0">
                <a:solidFill>
                  <a:srgbClr val="C00000"/>
                </a:solidFill>
              </a:rPr>
              <a:t>нематериальной </a:t>
            </a:r>
            <a:r>
              <a:rPr lang="ru-RU" sz="1600" b="1" dirty="0" smtClean="0">
                <a:solidFill>
                  <a:srgbClr val="C00000"/>
                </a:solidFill>
              </a:rPr>
              <a:t>мотивации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внедрение стимулирующих мер по </a:t>
            </a:r>
            <a:r>
              <a:rPr lang="ru-RU" sz="1600" b="1" dirty="0">
                <a:solidFill>
                  <a:srgbClr val="C00000"/>
                </a:solidFill>
              </a:rPr>
              <a:t>привлечению иностранной рабочей </a:t>
            </a:r>
            <a:r>
              <a:rPr lang="ru-RU" sz="1600" b="1" dirty="0" smtClean="0">
                <a:solidFill>
                  <a:srgbClr val="C00000"/>
                </a:solidFill>
              </a:rPr>
              <a:t>силы</a:t>
            </a:r>
            <a:endParaRPr lang="ru-RU" sz="1600" b="1" dirty="0">
              <a:solidFill>
                <a:srgbClr val="C0000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создание </a:t>
            </a:r>
            <a:r>
              <a:rPr lang="ru-RU" sz="1600" b="1" dirty="0">
                <a:solidFill>
                  <a:srgbClr val="C00000"/>
                </a:solidFill>
              </a:rPr>
              <a:t>безопасных условий труда </a:t>
            </a:r>
            <a:r>
              <a:rPr lang="ru-RU" sz="1600" dirty="0">
                <a:solidFill>
                  <a:srgbClr val="002060"/>
                </a:solidFill>
              </a:rPr>
              <a:t>для сохранения здоровья и безопасности провайдеров медицинских услуг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29150" y="609601"/>
            <a:ext cx="3733800" cy="7048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75000"/>
              </a:lnSpc>
            </a:pPr>
            <a:r>
              <a:rPr lang="ru-RU" b="1" dirty="0">
                <a:solidFill>
                  <a:srgbClr val="002060"/>
                </a:solidFill>
              </a:rPr>
              <a:t>2.2.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Совершенствование системы мотивации, стимулирования труда </a:t>
            </a:r>
            <a:r>
              <a:rPr lang="ru-RU" b="1" dirty="0" smtClean="0">
                <a:solidFill>
                  <a:srgbClr val="002060"/>
                </a:solidFill>
              </a:rPr>
              <a:t>мед. </a:t>
            </a:r>
            <a:r>
              <a:rPr lang="ru-RU" b="1" dirty="0">
                <a:solidFill>
                  <a:srgbClr val="002060"/>
                </a:solidFill>
              </a:rPr>
              <a:t>работников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53450" y="1055688"/>
            <a:ext cx="3467100" cy="5829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внедрение </a:t>
            </a:r>
            <a:r>
              <a:rPr lang="ru-RU" sz="1600" dirty="0">
                <a:solidFill>
                  <a:srgbClr val="002060"/>
                </a:solidFill>
              </a:rPr>
              <a:t>механизмов </a:t>
            </a:r>
            <a:r>
              <a:rPr lang="ru-RU" sz="1600" b="1" dirty="0">
                <a:solidFill>
                  <a:srgbClr val="C00000"/>
                </a:solidFill>
              </a:rPr>
              <a:t>гарантирования профессиональной ответственност</a:t>
            </a:r>
            <a:r>
              <a:rPr lang="ru-RU" sz="1600" dirty="0">
                <a:solidFill>
                  <a:srgbClr val="002060"/>
                </a:solidFill>
              </a:rPr>
              <a:t>и медицинских работников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b="1" dirty="0" smtClean="0">
                <a:solidFill>
                  <a:srgbClr val="C00000"/>
                </a:solidFill>
              </a:rPr>
              <a:t>декриминализация </a:t>
            </a:r>
            <a:r>
              <a:rPr lang="ru-RU" sz="1600" b="1" dirty="0">
                <a:solidFill>
                  <a:srgbClr val="C00000"/>
                </a:solidFill>
              </a:rPr>
              <a:t>(</a:t>
            </a:r>
            <a:r>
              <a:rPr lang="ru-RU" sz="1600" b="1" dirty="0" err="1" smtClean="0">
                <a:solidFill>
                  <a:srgbClr val="C00000"/>
                </a:solidFill>
              </a:rPr>
              <a:t>гуманизация</a:t>
            </a:r>
            <a:r>
              <a:rPr lang="ru-RU" sz="1600" b="1" dirty="0" smtClean="0">
                <a:solidFill>
                  <a:srgbClr val="C00000"/>
                </a:solidFill>
              </a:rPr>
              <a:t>) </a:t>
            </a:r>
            <a:r>
              <a:rPr lang="ru-RU" sz="1600" dirty="0">
                <a:solidFill>
                  <a:srgbClr val="002060"/>
                </a:solidFill>
              </a:rPr>
              <a:t>норм законов, связанных с ответственностью медицинских работников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ru-RU" sz="1600" b="1" dirty="0">
                <a:solidFill>
                  <a:srgbClr val="C00000"/>
                </a:solidFill>
              </a:rPr>
              <a:t>- обеспечение прозрачности </a:t>
            </a:r>
            <a:r>
              <a:rPr lang="ru-RU" sz="1600" dirty="0">
                <a:solidFill>
                  <a:srgbClr val="002060"/>
                </a:solidFill>
              </a:rPr>
              <a:t>деятельности медицинских работников;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обеспечение социально – ориентированной </a:t>
            </a:r>
            <a:r>
              <a:rPr lang="ru-RU" sz="1600" b="1" dirty="0">
                <a:solidFill>
                  <a:srgbClr val="FF0000"/>
                </a:solidFill>
              </a:rPr>
              <a:t>поддержки и мер по     </a:t>
            </a:r>
            <a:r>
              <a:rPr lang="ru-RU" sz="1600" b="1" dirty="0" smtClean="0">
                <a:solidFill>
                  <a:srgbClr val="FF0000"/>
                </a:solidFill>
              </a:rPr>
              <a:t>общественному </a:t>
            </a:r>
            <a:r>
              <a:rPr lang="ru-RU" sz="1600" b="1" dirty="0">
                <a:solidFill>
                  <a:srgbClr val="FF0000"/>
                </a:solidFill>
              </a:rPr>
              <a:t>признанию </a:t>
            </a:r>
            <a:r>
              <a:rPr lang="ru-RU" sz="1600" dirty="0">
                <a:solidFill>
                  <a:srgbClr val="002060"/>
                </a:solidFill>
              </a:rPr>
              <a:t>труда работников здравоохранения;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привлечение СМИ, </a:t>
            </a:r>
            <a:r>
              <a:rPr lang="ru-RU" sz="1600" dirty="0" smtClean="0">
                <a:solidFill>
                  <a:srgbClr val="002060"/>
                </a:solidFill>
              </a:rPr>
              <a:t>НПО для </a:t>
            </a:r>
            <a:r>
              <a:rPr lang="ru-RU" sz="1600" dirty="0">
                <a:solidFill>
                  <a:srgbClr val="002060"/>
                </a:solidFill>
              </a:rPr>
              <a:t>формирования в обществе </a:t>
            </a:r>
            <a:r>
              <a:rPr lang="ru-RU" sz="1600" b="1" dirty="0">
                <a:solidFill>
                  <a:srgbClr val="C00000"/>
                </a:solidFill>
              </a:rPr>
              <a:t>положительного имиджа</a:t>
            </a:r>
            <a:r>
              <a:rPr lang="ru-RU" sz="1600" dirty="0">
                <a:solidFill>
                  <a:srgbClr val="002060"/>
                </a:solidFill>
              </a:rPr>
              <a:t> и проведения мероприятий по повышению привлекательности медицинской </a:t>
            </a:r>
            <a:r>
              <a:rPr lang="ru-RU" sz="1600" dirty="0" smtClean="0">
                <a:solidFill>
                  <a:srgbClr val="002060"/>
                </a:solidFill>
              </a:rPr>
              <a:t>профессии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477250" y="609601"/>
            <a:ext cx="3314700" cy="70484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75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2.3. Повышение </a:t>
            </a:r>
            <a:r>
              <a:rPr lang="ru-RU" b="1" dirty="0">
                <a:solidFill>
                  <a:srgbClr val="002060"/>
                </a:solidFill>
              </a:rPr>
              <a:t>имиджа, престижа профессии медицинского работника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476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0"/>
            <a:ext cx="11753850" cy="91440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+mn-lt"/>
              </a:rPr>
              <a:t>Задача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3. </a:t>
            </a:r>
            <a:r>
              <a:rPr lang="ru-RU" sz="2800" b="1" dirty="0">
                <a:solidFill>
                  <a:srgbClr val="002060"/>
                </a:solidFill>
                <a:latin typeface="+mn-lt"/>
              </a:rPr>
              <a:t>Совершенствование профессиональных компетенций КРЗ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867" y="1314450"/>
            <a:ext cx="6438897" cy="5543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b="1" dirty="0" smtClean="0">
                <a:solidFill>
                  <a:srgbClr val="C00000"/>
                </a:solidFill>
              </a:rPr>
              <a:t>оптимизация </a:t>
            </a:r>
            <a:r>
              <a:rPr lang="ru-RU" sz="1600" b="1" dirty="0">
                <a:solidFill>
                  <a:srgbClr val="C00000"/>
                </a:solidFill>
              </a:rPr>
              <a:t>перечня специальностей </a:t>
            </a:r>
            <a:r>
              <a:rPr lang="ru-RU" sz="1600" dirty="0" smtClean="0">
                <a:solidFill>
                  <a:srgbClr val="002060"/>
                </a:solidFill>
              </a:rPr>
              <a:t>мед. </a:t>
            </a:r>
            <a:r>
              <a:rPr lang="ru-RU" sz="1600" dirty="0">
                <a:solidFill>
                  <a:srgbClr val="002060"/>
                </a:solidFill>
              </a:rPr>
              <a:t>и </a:t>
            </a:r>
            <a:r>
              <a:rPr lang="ru-RU" sz="1600" dirty="0" smtClean="0">
                <a:solidFill>
                  <a:srgbClr val="002060"/>
                </a:solidFill>
              </a:rPr>
              <a:t>фарм. </a:t>
            </a:r>
            <a:r>
              <a:rPr lang="ru-RU" sz="1600" dirty="0">
                <a:solidFill>
                  <a:srgbClr val="002060"/>
                </a:solidFill>
              </a:rPr>
              <a:t>образования с учетом потребности </a:t>
            </a:r>
            <a:r>
              <a:rPr lang="ru-RU" sz="1600" dirty="0" smtClean="0">
                <a:solidFill>
                  <a:srgbClr val="002060"/>
                </a:solidFill>
              </a:rPr>
              <a:t>отрасли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b="1" dirty="0">
                <a:solidFill>
                  <a:srgbClr val="C00000"/>
                </a:solidFill>
              </a:rPr>
              <a:t>повышение качества подготовки </a:t>
            </a:r>
            <a:r>
              <a:rPr lang="ru-RU" sz="1600" b="1" dirty="0" smtClean="0">
                <a:solidFill>
                  <a:srgbClr val="C00000"/>
                </a:solidFill>
              </a:rPr>
              <a:t>КРЗ </a:t>
            </a:r>
            <a:r>
              <a:rPr lang="ru-RU" sz="1600" dirty="0" smtClean="0">
                <a:solidFill>
                  <a:srgbClr val="002060"/>
                </a:solidFill>
              </a:rPr>
              <a:t>на </a:t>
            </a:r>
            <a:r>
              <a:rPr lang="ru-RU" sz="1600" dirty="0">
                <a:solidFill>
                  <a:srgbClr val="002060"/>
                </a:solidFill>
              </a:rPr>
              <a:t>основе </a:t>
            </a:r>
            <a:r>
              <a:rPr lang="ru-RU" sz="1600" dirty="0" smtClean="0">
                <a:solidFill>
                  <a:srgbClr val="002060"/>
                </a:solidFill>
              </a:rPr>
              <a:t>стратегического </a:t>
            </a:r>
            <a:r>
              <a:rPr lang="ru-RU" sz="1600" dirty="0">
                <a:solidFill>
                  <a:srgbClr val="002060"/>
                </a:solidFill>
              </a:rPr>
              <a:t>партнерства </a:t>
            </a:r>
            <a:r>
              <a:rPr lang="ru-RU" sz="1600" dirty="0" smtClean="0">
                <a:solidFill>
                  <a:srgbClr val="002060"/>
                </a:solidFill>
              </a:rPr>
              <a:t>с </a:t>
            </a:r>
            <a:r>
              <a:rPr lang="ru-RU" sz="1600" dirty="0">
                <a:solidFill>
                  <a:srgbClr val="002060"/>
                </a:solidFill>
              </a:rPr>
              <a:t>ведущими зарубежными медицинскими школами;</a:t>
            </a:r>
          </a:p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dirty="0" smtClean="0">
                <a:solidFill>
                  <a:srgbClr val="002060"/>
                </a:solidFill>
              </a:rPr>
              <a:t>пересмотр программ подготовки и переподготовки</a:t>
            </a:r>
            <a:r>
              <a:rPr lang="ru-RU" sz="1600" b="1" dirty="0" smtClean="0">
                <a:solidFill>
                  <a:srgbClr val="C00000"/>
                </a:solidFill>
              </a:rPr>
              <a:t> СМР с </a:t>
            </a:r>
            <a:r>
              <a:rPr lang="ru-RU" sz="1600" b="1" dirty="0">
                <a:solidFill>
                  <a:srgbClr val="C00000"/>
                </a:solidFill>
              </a:rPr>
              <a:t>учетом приоритетности </a:t>
            </a:r>
            <a:r>
              <a:rPr lang="ru-RU" sz="1600" b="1" dirty="0" smtClean="0">
                <a:solidFill>
                  <a:srgbClr val="C00000"/>
                </a:solidFill>
              </a:rPr>
              <a:t>ПМСП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повышение </a:t>
            </a:r>
            <a:r>
              <a:rPr lang="ru-RU" sz="1600" b="1" dirty="0">
                <a:solidFill>
                  <a:srgbClr val="C00000"/>
                </a:solidFill>
              </a:rPr>
              <a:t>качества подготовки и компетенций технического и младшего медицинского персонала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</a:p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разработка </a:t>
            </a:r>
            <a:r>
              <a:rPr lang="ru-RU" sz="1600" b="1" dirty="0">
                <a:solidFill>
                  <a:srgbClr val="C00000"/>
                </a:solidFill>
              </a:rPr>
              <a:t>единых рамок компетенций обучающихся </a:t>
            </a:r>
            <a:r>
              <a:rPr lang="ru-RU" sz="1600" dirty="0" smtClean="0">
                <a:solidFill>
                  <a:srgbClr val="002060"/>
                </a:solidFill>
              </a:rPr>
              <a:t>для </a:t>
            </a:r>
            <a:r>
              <a:rPr lang="ru-RU" sz="1600" dirty="0">
                <a:solidFill>
                  <a:srgbClr val="002060"/>
                </a:solidFill>
              </a:rPr>
              <a:t>контроля </a:t>
            </a:r>
            <a:r>
              <a:rPr lang="ru-RU" sz="1600" dirty="0" smtClean="0">
                <a:solidFill>
                  <a:srgbClr val="002060"/>
                </a:solidFill>
              </a:rPr>
              <a:t>на </a:t>
            </a:r>
            <a:r>
              <a:rPr lang="ru-RU" sz="1600" dirty="0">
                <a:solidFill>
                  <a:srgbClr val="002060"/>
                </a:solidFill>
              </a:rPr>
              <a:t>промежуточных и заключительном этапах </a:t>
            </a:r>
            <a:r>
              <a:rPr lang="ru-RU" sz="1600" dirty="0" smtClean="0">
                <a:solidFill>
                  <a:srgbClr val="002060"/>
                </a:solidFill>
              </a:rPr>
              <a:t>обучения;</a:t>
            </a:r>
          </a:p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ru-RU" dirty="0" smtClean="0">
                <a:solidFill>
                  <a:srgbClr val="002060"/>
                </a:solidFill>
              </a:rPr>
              <a:t>- </a:t>
            </a:r>
            <a:r>
              <a:rPr lang="ru-RU" sz="1600" b="1" dirty="0" smtClean="0">
                <a:solidFill>
                  <a:srgbClr val="C00000"/>
                </a:solidFill>
              </a:rPr>
              <a:t>развитие </a:t>
            </a:r>
            <a:r>
              <a:rPr lang="ru-RU" sz="1600" b="1" dirty="0">
                <a:solidFill>
                  <a:srgbClr val="C00000"/>
                </a:solidFill>
              </a:rPr>
              <a:t>сети</a:t>
            </a:r>
            <a:r>
              <a:rPr lang="ru-RU" sz="1600" dirty="0">
                <a:solidFill>
                  <a:srgbClr val="002060"/>
                </a:solidFill>
              </a:rPr>
              <a:t> организаций </a:t>
            </a:r>
            <a:r>
              <a:rPr lang="ru-RU" sz="1600" dirty="0" smtClean="0">
                <a:solidFill>
                  <a:srgbClr val="002060"/>
                </a:solidFill>
              </a:rPr>
              <a:t>мед. </a:t>
            </a:r>
            <a:r>
              <a:rPr lang="ru-RU" sz="1600" dirty="0">
                <a:solidFill>
                  <a:srgbClr val="002060"/>
                </a:solidFill>
              </a:rPr>
              <a:t>образования и </a:t>
            </a:r>
            <a:r>
              <a:rPr lang="ru-RU" sz="1600" dirty="0" smtClean="0">
                <a:solidFill>
                  <a:srgbClr val="002060"/>
                </a:solidFill>
              </a:rPr>
              <a:t>создание </a:t>
            </a:r>
            <a:r>
              <a:rPr lang="ru-RU" sz="1600" dirty="0">
                <a:solidFill>
                  <a:srgbClr val="002060"/>
                </a:solidFill>
              </a:rPr>
              <a:t>условий по </a:t>
            </a:r>
            <a:r>
              <a:rPr lang="ru-RU" sz="1600" b="1" dirty="0">
                <a:solidFill>
                  <a:srgbClr val="C00000"/>
                </a:solidFill>
              </a:rPr>
              <a:t>эффективной клинической </a:t>
            </a:r>
            <a:r>
              <a:rPr lang="ru-RU" sz="1600" b="1" dirty="0" smtClean="0">
                <a:solidFill>
                  <a:srgbClr val="C00000"/>
                </a:solidFill>
              </a:rPr>
              <a:t>подготовке;</a:t>
            </a:r>
          </a:p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b="1" dirty="0">
                <a:solidFill>
                  <a:srgbClr val="C00000"/>
                </a:solidFill>
              </a:rPr>
              <a:t>повышение потенциала </a:t>
            </a:r>
            <a:r>
              <a:rPr lang="ru-RU" sz="1600" b="1" dirty="0" smtClean="0">
                <a:solidFill>
                  <a:srgbClr val="C00000"/>
                </a:solidFill>
              </a:rPr>
              <a:t>ППС </a:t>
            </a:r>
            <a:r>
              <a:rPr lang="ru-RU" sz="1600" dirty="0" smtClean="0">
                <a:solidFill>
                  <a:srgbClr val="002060"/>
                </a:solidFill>
              </a:rPr>
              <a:t>организаций </a:t>
            </a:r>
            <a:r>
              <a:rPr lang="ru-RU" sz="1600" dirty="0">
                <a:solidFill>
                  <a:srgbClr val="002060"/>
                </a:solidFill>
              </a:rPr>
              <a:t>медицинского </a:t>
            </a:r>
            <a:r>
              <a:rPr lang="ru-RU" sz="1600" dirty="0" smtClean="0">
                <a:solidFill>
                  <a:srgbClr val="002060"/>
                </a:solidFill>
              </a:rPr>
              <a:t>образования </a:t>
            </a:r>
            <a:r>
              <a:rPr lang="ru-RU" sz="1600" dirty="0">
                <a:solidFill>
                  <a:srgbClr val="002060"/>
                </a:solidFill>
              </a:rPr>
              <a:t>на основе модели компетенций </a:t>
            </a:r>
            <a:r>
              <a:rPr lang="ru-RU" sz="1600" b="1" dirty="0">
                <a:solidFill>
                  <a:srgbClr val="C00000"/>
                </a:solidFill>
              </a:rPr>
              <a:t>- врач, преподаватель, ученый в одном лице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ранее </a:t>
            </a:r>
            <a:r>
              <a:rPr lang="ru-RU" sz="1600" b="1" dirty="0" smtClean="0">
                <a:solidFill>
                  <a:srgbClr val="C00000"/>
                </a:solidFill>
              </a:rPr>
              <a:t>вовлечение </a:t>
            </a:r>
            <a:r>
              <a:rPr lang="ru-RU" sz="1600" b="1" dirty="0">
                <a:solidFill>
                  <a:srgbClr val="C00000"/>
                </a:solidFill>
              </a:rPr>
              <a:t>обучающихся </a:t>
            </a:r>
            <a:r>
              <a:rPr lang="ru-RU" sz="1600" b="1" dirty="0" smtClean="0">
                <a:solidFill>
                  <a:srgbClr val="C00000"/>
                </a:solidFill>
              </a:rPr>
              <a:t>в  </a:t>
            </a:r>
            <a:r>
              <a:rPr lang="ru-RU" sz="1600" b="1" dirty="0">
                <a:solidFill>
                  <a:srgbClr val="C00000"/>
                </a:solidFill>
              </a:rPr>
              <a:t>профессиональную среду</a:t>
            </a:r>
            <a:r>
              <a:rPr lang="ru-RU" sz="1600" dirty="0">
                <a:solidFill>
                  <a:srgbClr val="002060"/>
                </a:solidFill>
              </a:rPr>
              <a:t>;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dirty="0">
                <a:solidFill>
                  <a:srgbClr val="002060"/>
                </a:solidFill>
              </a:rPr>
              <a:t>создание условий для </a:t>
            </a:r>
            <a:r>
              <a:rPr lang="ru-RU" sz="1600" b="1" dirty="0">
                <a:solidFill>
                  <a:srgbClr val="C00000"/>
                </a:solidFill>
              </a:rPr>
              <a:t>доступности профессионального образования </a:t>
            </a:r>
            <a:r>
              <a:rPr lang="ru-RU" sz="1600" dirty="0">
                <a:solidFill>
                  <a:srgbClr val="002060"/>
                </a:solidFill>
              </a:rPr>
              <a:t>не только внутри страны, но и за ее пределами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2399" y="789709"/>
            <a:ext cx="5621867" cy="5247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02060"/>
                </a:solidFill>
              </a:rPr>
              <a:t>3.1. Совершенствование системы базовой подготовки кадров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86600" y="1314450"/>
            <a:ext cx="4895850" cy="5543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трансформация </a:t>
            </a:r>
            <a:r>
              <a:rPr lang="ru-RU" sz="1600" dirty="0">
                <a:solidFill>
                  <a:srgbClr val="002060"/>
                </a:solidFill>
              </a:rPr>
              <a:t>системы НПР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с введением </a:t>
            </a:r>
            <a:r>
              <a:rPr lang="ru-RU" sz="1600" b="1" dirty="0" smtClean="0">
                <a:solidFill>
                  <a:srgbClr val="C00000"/>
                </a:solidFill>
              </a:rPr>
              <a:t>зачетных единиц, электронного </a:t>
            </a:r>
            <a:r>
              <a:rPr lang="ru-RU" sz="1600" b="1" dirty="0">
                <a:solidFill>
                  <a:srgbClr val="C00000"/>
                </a:solidFill>
              </a:rPr>
              <a:t>портфолио </a:t>
            </a:r>
            <a:r>
              <a:rPr lang="ru-RU" sz="1600" dirty="0" smtClean="0">
                <a:solidFill>
                  <a:srgbClr val="002060"/>
                </a:solidFill>
              </a:rPr>
              <a:t>медработника;</a:t>
            </a:r>
            <a:endParaRPr lang="ru-RU" sz="1600" dirty="0">
              <a:solidFill>
                <a:srgbClr val="00206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b="1" dirty="0" smtClean="0">
                <a:solidFill>
                  <a:srgbClr val="C00000"/>
                </a:solidFill>
              </a:rPr>
              <a:t>развитие </a:t>
            </a:r>
            <a:r>
              <a:rPr lang="ru-RU" sz="1600" b="1" dirty="0">
                <a:solidFill>
                  <a:srgbClr val="C00000"/>
                </a:solidFill>
              </a:rPr>
              <a:t>системы </a:t>
            </a:r>
            <a:r>
              <a:rPr lang="ru-RU" sz="1600" b="1" dirty="0" smtClean="0">
                <a:solidFill>
                  <a:srgbClr val="C00000"/>
                </a:solidFill>
              </a:rPr>
              <a:t>НПР </a:t>
            </a:r>
            <a:r>
              <a:rPr lang="ru-RU" sz="1600" dirty="0" smtClean="0">
                <a:solidFill>
                  <a:srgbClr val="002060"/>
                </a:solidFill>
              </a:rPr>
              <a:t>специалистов </a:t>
            </a:r>
            <a:r>
              <a:rPr lang="ru-RU" sz="1600" dirty="0">
                <a:solidFill>
                  <a:srgbClr val="002060"/>
                </a:solidFill>
              </a:rPr>
              <a:t>системы здравоохранения в интеграции со стратегическими целями развития </a:t>
            </a:r>
            <a:r>
              <a:rPr lang="ru-RU" sz="1600" dirty="0" smtClean="0">
                <a:solidFill>
                  <a:srgbClr val="002060"/>
                </a:solidFill>
              </a:rPr>
              <a:t>мед. </a:t>
            </a:r>
            <a:r>
              <a:rPr lang="ru-RU" sz="1600" dirty="0">
                <a:solidFill>
                  <a:srgbClr val="002060"/>
                </a:solidFill>
              </a:rPr>
              <a:t>организаций и системы </a:t>
            </a:r>
            <a:r>
              <a:rPr lang="ru-RU" sz="1600" dirty="0" smtClean="0">
                <a:solidFill>
                  <a:srgbClr val="002060"/>
                </a:solidFill>
              </a:rPr>
              <a:t>здравоохранения;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b="1" dirty="0" smtClean="0">
                <a:solidFill>
                  <a:srgbClr val="C00000"/>
                </a:solidFill>
              </a:rPr>
              <a:t>пересмотр </a:t>
            </a:r>
            <a:r>
              <a:rPr lang="ru-RU" sz="1600" b="1" dirty="0">
                <a:solidFill>
                  <a:srgbClr val="C00000"/>
                </a:solidFill>
              </a:rPr>
              <a:t>образовательных программ НПР</a:t>
            </a:r>
            <a:r>
              <a:rPr lang="ru-RU" sz="1600" dirty="0">
                <a:solidFill>
                  <a:srgbClr val="002060"/>
                </a:solidFill>
              </a:rPr>
              <a:t> в соответствии с профессиональными  стандартами, внедрение системы </a:t>
            </a:r>
            <a:r>
              <a:rPr lang="ru-RU" sz="1600" b="1" dirty="0">
                <a:solidFill>
                  <a:srgbClr val="C00000"/>
                </a:solidFill>
              </a:rPr>
              <a:t>аккредитации программ непрерывного медицинского образования</a:t>
            </a:r>
            <a:endParaRPr lang="ru-RU" sz="1600" b="1" dirty="0" smtClean="0">
              <a:solidFill>
                <a:srgbClr val="C00000"/>
              </a:solidFill>
            </a:endParaRP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- </a:t>
            </a:r>
            <a:r>
              <a:rPr lang="ru-RU" sz="1600" dirty="0" err="1" smtClean="0">
                <a:solidFill>
                  <a:srgbClr val="002060"/>
                </a:solidFill>
              </a:rPr>
              <a:t>государственн</a:t>
            </a:r>
            <a:r>
              <a:rPr lang="kk-KZ" sz="1600" dirty="0" smtClean="0">
                <a:solidFill>
                  <a:srgbClr val="002060"/>
                </a:solidFill>
              </a:rPr>
              <a:t>ая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поддержка </a:t>
            </a:r>
            <a:r>
              <a:rPr lang="ru-RU" sz="1600" b="1" dirty="0">
                <a:solidFill>
                  <a:srgbClr val="C00000"/>
                </a:solidFill>
              </a:rPr>
              <a:t>перепрофилирования </a:t>
            </a:r>
            <a:r>
              <a:rPr lang="ru-RU" sz="1600" dirty="0">
                <a:solidFill>
                  <a:srgbClr val="002060"/>
                </a:solidFill>
              </a:rPr>
              <a:t>кадров по требующимся специальностям и службам, в том числе бесплатное обучение новым компетенциям;</a:t>
            </a:r>
          </a:p>
          <a:p>
            <a:pPr>
              <a:spcBef>
                <a:spcPts val="1200"/>
              </a:spcBef>
            </a:pPr>
            <a:r>
              <a:rPr lang="ru-RU" sz="1600" dirty="0">
                <a:solidFill>
                  <a:srgbClr val="002060"/>
                </a:solidFill>
              </a:rPr>
              <a:t>- </a:t>
            </a:r>
            <a:r>
              <a:rPr lang="ru-RU" sz="1600" b="1" dirty="0">
                <a:solidFill>
                  <a:srgbClr val="C00000"/>
                </a:solidFill>
              </a:rPr>
              <a:t>внедрение новых форм обучения</a:t>
            </a:r>
            <a:r>
              <a:rPr lang="ru-RU" sz="1600" dirty="0">
                <a:solidFill>
                  <a:srgbClr val="002060"/>
                </a:solidFill>
              </a:rPr>
              <a:t>, таких как индивидуальное (саморазвитие, самостоятельные учебные проекты), электронное (дистанционное, интерактивное), </a:t>
            </a:r>
            <a:r>
              <a:rPr lang="ru-RU" sz="1600" dirty="0" err="1">
                <a:solidFill>
                  <a:srgbClr val="002060"/>
                </a:solidFill>
              </a:rPr>
              <a:t>коучинг</a:t>
            </a:r>
            <a:r>
              <a:rPr lang="ru-RU" sz="1600" dirty="0">
                <a:solidFill>
                  <a:srgbClr val="002060"/>
                </a:solidFill>
              </a:rPr>
              <a:t>, наставничество и др.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940547" y="789708"/>
            <a:ext cx="4828120" cy="76892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02060"/>
                </a:solidFill>
              </a:rPr>
              <a:t>3.2. Создание эффективной системы непрерывного профессионального развития КРЗ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1134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</TotalTime>
  <Words>2144</Words>
  <Application>Microsoft Office PowerPoint</Application>
  <PresentationFormat>Широкоэкранный</PresentationFormat>
  <Paragraphs>235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Symbol</vt:lpstr>
      <vt:lpstr>Times New Roman</vt:lpstr>
      <vt:lpstr>Тема Office</vt:lpstr>
      <vt:lpstr>Стратегическое управление кадровыми ресурсами здравоохранения (Национальная политика управления КРЗ). Модернизация кадровых служб с внедрением современных HR-технологий</vt:lpstr>
      <vt:lpstr>Презентация PowerPoint</vt:lpstr>
      <vt:lpstr>Глобальная стратегия для развития КРЗ: трудовые ресурсы 2030 г.</vt:lpstr>
      <vt:lpstr>SWOT-анализ системы управления КРЗ в РК</vt:lpstr>
      <vt:lpstr>SWOT-анализ системы управления КРЗ в РК</vt:lpstr>
      <vt:lpstr>Цели, задачи, принципы Национальной политики управления КРЗ</vt:lpstr>
      <vt:lpstr>Задача 1. Совершенствование подходов к планированию и прогнозированию КРЗ</vt:lpstr>
      <vt:lpstr>Задача 2. Совершенствование механизмов управления ЧР</vt:lpstr>
      <vt:lpstr>Задача 3. Совершенствование профессиональных компетенций КРЗ</vt:lpstr>
      <vt:lpstr>Задача 4. Совершенствование системы оценки профессиональной подготовленности, подтверждения соответствия квалификации КРЗ</vt:lpstr>
      <vt:lpstr>Задача 5. Модернизация кадровых служб в организациях здравоохранения всех уровней с внедрением современных HR-технологий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Стратегическое управление кадровыми ресурсами здравоохранения (Национальная политика управления КРЗ). Модернизация кадровых служб с внедрением современных HR-технологий</dc:title>
  <dc:creator>User</dc:creator>
  <cp:lastModifiedBy>User</cp:lastModifiedBy>
  <cp:revision>62</cp:revision>
  <dcterms:created xsi:type="dcterms:W3CDTF">2017-05-30T07:47:58Z</dcterms:created>
  <dcterms:modified xsi:type="dcterms:W3CDTF">2017-06-29T02:04:30Z</dcterms:modified>
</cp:coreProperties>
</file>